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</p:sldMasterIdLst>
  <p:notesMasterIdLst>
    <p:notesMasterId r:id="rId26"/>
  </p:notesMasterIdLst>
  <p:sldIdLst>
    <p:sldId id="264" r:id="rId3"/>
    <p:sldId id="270" r:id="rId4"/>
    <p:sldId id="301" r:id="rId5"/>
    <p:sldId id="302" r:id="rId6"/>
    <p:sldId id="296" r:id="rId7"/>
    <p:sldId id="272" r:id="rId8"/>
    <p:sldId id="279" r:id="rId9"/>
    <p:sldId id="276" r:id="rId10"/>
    <p:sldId id="285" r:id="rId11"/>
    <p:sldId id="277" r:id="rId12"/>
    <p:sldId id="294" r:id="rId13"/>
    <p:sldId id="297" r:id="rId14"/>
    <p:sldId id="295" r:id="rId15"/>
    <p:sldId id="299" r:id="rId16"/>
    <p:sldId id="286" r:id="rId17"/>
    <p:sldId id="287" r:id="rId18"/>
    <p:sldId id="288" r:id="rId19"/>
    <p:sldId id="289" r:id="rId20"/>
    <p:sldId id="290" r:id="rId21"/>
    <p:sldId id="305" r:id="rId22"/>
    <p:sldId id="303" r:id="rId23"/>
    <p:sldId id="304" r:id="rId24"/>
    <p:sldId id="28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5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B050"/>
    <a:srgbClr val="C0353A"/>
    <a:srgbClr val="FFC200"/>
    <a:srgbClr val="0D7897"/>
    <a:srgbClr val="286789"/>
    <a:srgbClr val="C9C1C4"/>
    <a:srgbClr val="34A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60813" autoAdjust="0"/>
  </p:normalViewPr>
  <p:slideViewPr>
    <p:cSldViewPr snapToGrid="0" snapToObjects="1">
      <p:cViewPr varScale="1">
        <p:scale>
          <a:sx n="57" d="100"/>
          <a:sy n="57" d="100"/>
        </p:scale>
        <p:origin x="2664" y="168"/>
      </p:cViewPr>
      <p:guideLst>
        <p:guide orient="horz" pos="1056"/>
        <p:guide pos="50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88073-1A87-1548-9BF2-48CC04866323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2E3E1-295C-364C-BBF8-2A62B371E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0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924FFC-41EC-40A6-8CA1-699214E4588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46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309563"/>
            <a:ext cx="4492625" cy="3370262"/>
          </a:xfrm>
          <a:ln/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="1" dirty="0"/>
          </a:p>
        </p:txBody>
      </p:sp>
      <p:sp>
        <p:nvSpPr>
          <p:cNvPr id="146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24" indent="-291163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53" indent="-23293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514" indent="-23293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75" indent="-23293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D1A702-D280-4E4E-BF30-CE6A4331A0AB}" type="slidenum">
              <a:rPr lang="en-US" sz="1000">
                <a:solidFill>
                  <a:srgbClr val="000000"/>
                </a:solidFill>
                <a:latin typeface="Calibri" charset="0"/>
              </a:rPr>
              <a:pPr eaLnBrk="1" hangingPunct="1"/>
              <a:t>4</a:t>
            </a:fld>
            <a:endParaRPr lang="en-US" sz="10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9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>
                <a:solidFill>
                  <a:srgbClr val="000000"/>
                </a:solidFill>
                <a:latin typeface="CiscoSansTT ExtraLight"/>
              </a:rPr>
              <a:pPr/>
              <a:t>6</a:t>
            </a:fld>
            <a:endParaRPr lang="en-US">
              <a:solidFill>
                <a:srgbClr val="000000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23462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notes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39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3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FCB79-2C0C-F84D-A224-30C295992FC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611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51000" y="685800"/>
            <a:ext cx="3556000" cy="2667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93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2063" y="309563"/>
            <a:ext cx="4498975" cy="3375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6FA8C-C9BB-4DB8-A24C-C80D5FFD9BC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8975"/>
            <a:ext cx="4573588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3FBAE4-D956-429E-9D71-7FC2C0C9374C}" type="slidenum">
              <a:rPr lang="en-US" sz="110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84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57200" y="5181600"/>
            <a:ext cx="4127331" cy="914400"/>
          </a:xfrm>
        </p:spPr>
        <p:txBody>
          <a:bodyPr>
            <a:noAutofit/>
          </a:bodyPr>
          <a:lstStyle>
            <a:lvl1pPr marL="0" indent="0">
              <a:buFont typeface="Wingdings 2" pitchFamily="18" charset="2"/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 bwMode="black">
          <a:xfrm>
            <a:off x="457200" y="4191001"/>
            <a:ext cx="4118134" cy="914400"/>
          </a:xfrm>
        </p:spPr>
        <p:txBody>
          <a:bodyPr tIns="0" bIns="0" anchor="b"/>
          <a:lstStyle>
            <a:lvl1pPr>
              <a:lnSpc>
                <a:spcPts val="4000"/>
              </a:lnSpc>
              <a:defRPr sz="38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1448" y="473188"/>
            <a:ext cx="1174750" cy="31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4" name="Group 38"/>
          <p:cNvGrpSpPr>
            <a:grpSpLocks/>
          </p:cNvGrpSpPr>
          <p:nvPr userDrawn="1"/>
        </p:nvGrpSpPr>
        <p:grpSpPr bwMode="auto">
          <a:xfrm>
            <a:off x="482598" y="381000"/>
            <a:ext cx="708025" cy="371475"/>
            <a:chOff x="3272" y="1316"/>
            <a:chExt cx="1889" cy="1002"/>
          </a:xfrm>
        </p:grpSpPr>
        <p:sp>
          <p:nvSpPr>
            <p:cNvPr id="35" name="AutoShape 39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1558835 w 58"/>
                <a:gd name="T1" fmla="*/ 640377 h 80"/>
                <a:gd name="T2" fmla="*/ 1127446 w 58"/>
                <a:gd name="T3" fmla="*/ 534604 h 80"/>
                <a:gd name="T4" fmla="*/ 562895 w 58"/>
                <a:gd name="T5" fmla="*/ 1067793 h 80"/>
                <a:gd name="T6" fmla="*/ 1127446 w 58"/>
                <a:gd name="T7" fmla="*/ 1596643 h 80"/>
                <a:gd name="T8" fmla="*/ 1558835 w 58"/>
                <a:gd name="T9" fmla="*/ 1490871 h 80"/>
                <a:gd name="T10" fmla="*/ 1558835 w 58"/>
                <a:gd name="T11" fmla="*/ 2050145 h 80"/>
                <a:gd name="T12" fmla="*/ 1102602 w 58"/>
                <a:gd name="T13" fmla="*/ 2131247 h 80"/>
                <a:gd name="T14" fmla="*/ 0 w 58"/>
                <a:gd name="T15" fmla="*/ 1067793 h 80"/>
                <a:gd name="T16" fmla="*/ 1102602 w 58"/>
                <a:gd name="T17" fmla="*/ 0 h 80"/>
                <a:gd name="T18" fmla="*/ 1558835 w 58"/>
                <a:gd name="T19" fmla="*/ 81102 h 80"/>
                <a:gd name="T20" fmla="*/ 1558835 w 58"/>
                <a:gd name="T21" fmla="*/ 64037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1558835 w 58"/>
                <a:gd name="T1" fmla="*/ 640377 h 80"/>
                <a:gd name="T2" fmla="*/ 1127446 w 58"/>
                <a:gd name="T3" fmla="*/ 534604 h 80"/>
                <a:gd name="T4" fmla="*/ 562895 w 58"/>
                <a:gd name="T5" fmla="*/ 1067793 h 80"/>
                <a:gd name="T6" fmla="*/ 1127446 w 58"/>
                <a:gd name="T7" fmla="*/ 1596643 h 80"/>
                <a:gd name="T8" fmla="*/ 1558835 w 58"/>
                <a:gd name="T9" fmla="*/ 1490871 h 80"/>
                <a:gd name="T10" fmla="*/ 1558835 w 58"/>
                <a:gd name="T11" fmla="*/ 2050145 h 80"/>
                <a:gd name="T12" fmla="*/ 1076191 w 58"/>
                <a:gd name="T13" fmla="*/ 2131247 h 80"/>
                <a:gd name="T14" fmla="*/ 0 w 58"/>
                <a:gd name="T15" fmla="*/ 1067793 h 80"/>
                <a:gd name="T16" fmla="*/ 1076191 w 58"/>
                <a:gd name="T17" fmla="*/ 0 h 80"/>
                <a:gd name="T18" fmla="*/ 1558835 w 58"/>
                <a:gd name="T19" fmla="*/ 81102 h 80"/>
                <a:gd name="T20" fmla="*/ 1558835 w 58"/>
                <a:gd name="T21" fmla="*/ 64037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2087516 w 80"/>
                <a:gd name="T1" fmla="*/ 1067793 h 80"/>
                <a:gd name="T2" fmla="*/ 1043720 w 80"/>
                <a:gd name="T3" fmla="*/ 2131247 h 80"/>
                <a:gd name="T4" fmla="*/ 0 w 80"/>
                <a:gd name="T5" fmla="*/ 1067793 h 80"/>
                <a:gd name="T6" fmla="*/ 1043720 w 80"/>
                <a:gd name="T7" fmla="*/ 0 h 80"/>
                <a:gd name="T8" fmla="*/ 2087516 w 80"/>
                <a:gd name="T9" fmla="*/ 1067793 h 80"/>
                <a:gd name="T10" fmla="*/ 1043720 w 80"/>
                <a:gd name="T11" fmla="*/ 534604 h 80"/>
                <a:gd name="T12" fmla="*/ 525406 w 80"/>
                <a:gd name="T13" fmla="*/ 1067793 h 80"/>
                <a:gd name="T14" fmla="*/ 1043720 w 80"/>
                <a:gd name="T15" fmla="*/ 1596643 h 80"/>
                <a:gd name="T16" fmla="*/ 1562089 w 80"/>
                <a:gd name="T17" fmla="*/ 1067793 h 80"/>
                <a:gd name="T18" fmla="*/ 1043720 w 80"/>
                <a:gd name="T19" fmla="*/ 534604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"/>
                <a:gd name="T31" fmla="*/ 0 h 80"/>
                <a:gd name="T32" fmla="*/ 80 w 80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1256138 w 52"/>
                <a:gd name="T1" fmla="*/ 502838 h 80"/>
                <a:gd name="T2" fmla="*/ 853044 w 52"/>
                <a:gd name="T3" fmla="*/ 453502 h 80"/>
                <a:gd name="T4" fmla="*/ 535046 w 52"/>
                <a:gd name="T5" fmla="*/ 614369 h 80"/>
                <a:gd name="T6" fmla="*/ 771499 w 52"/>
                <a:gd name="T7" fmla="*/ 801244 h 80"/>
                <a:gd name="T8" fmla="*/ 908180 w 52"/>
                <a:gd name="T9" fmla="*/ 850584 h 80"/>
                <a:gd name="T10" fmla="*/ 1386747 w 52"/>
                <a:gd name="T11" fmla="*/ 1441530 h 80"/>
                <a:gd name="T12" fmla="*/ 559726 w 52"/>
                <a:gd name="T13" fmla="*/ 2131247 h 80"/>
                <a:gd name="T14" fmla="*/ 0 w 52"/>
                <a:gd name="T15" fmla="*/ 2050145 h 80"/>
                <a:gd name="T16" fmla="*/ 0 w 52"/>
                <a:gd name="T17" fmla="*/ 1596643 h 80"/>
                <a:gd name="T18" fmla="*/ 478567 w 52"/>
                <a:gd name="T19" fmla="*/ 1677750 h 80"/>
                <a:gd name="T20" fmla="*/ 853044 w 52"/>
                <a:gd name="T21" fmla="*/ 1490871 h 80"/>
                <a:gd name="T22" fmla="*/ 616591 w 52"/>
                <a:gd name="T23" fmla="*/ 1279343 h 80"/>
                <a:gd name="T24" fmla="*/ 503268 w 52"/>
                <a:gd name="T25" fmla="*/ 1254673 h 80"/>
                <a:gd name="T26" fmla="*/ 0 w 52"/>
                <a:gd name="T27" fmla="*/ 640377 h 80"/>
                <a:gd name="T28" fmla="*/ 747132 w 52"/>
                <a:gd name="T29" fmla="*/ 0 h 80"/>
                <a:gd name="T30" fmla="*/ 1256138 w 52"/>
                <a:gd name="T31" fmla="*/ 81102 h 80"/>
                <a:gd name="T32" fmla="*/ 1256138 w 52"/>
                <a:gd name="T33" fmla="*/ 502838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80"/>
                <a:gd name="T53" fmla="*/ 52 w 52"/>
                <a:gd name="T54" fmla="*/ 80 h 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485876 w 19"/>
                <a:gd name="T1" fmla="*/ 264918 h 39"/>
                <a:gd name="T2" fmla="*/ 257623 w 19"/>
                <a:gd name="T3" fmla="*/ 0 h 39"/>
                <a:gd name="T4" fmla="*/ 0 w 19"/>
                <a:gd name="T5" fmla="*/ 264918 h 39"/>
                <a:gd name="T6" fmla="*/ 0 w 19"/>
                <a:gd name="T7" fmla="*/ 789088 h 39"/>
                <a:gd name="T8" fmla="*/ 257623 w 19"/>
                <a:gd name="T9" fmla="*/ 1029491 h 39"/>
                <a:gd name="T10" fmla="*/ 485876 w 19"/>
                <a:gd name="T11" fmla="*/ 789088 h 39"/>
                <a:gd name="T12" fmla="*/ 485876 w 19"/>
                <a:gd name="T13" fmla="*/ 26491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485876 w 19"/>
                <a:gd name="T1" fmla="*/ 243417 h 65"/>
                <a:gd name="T2" fmla="*/ 228254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28254 w 19"/>
                <a:gd name="T9" fmla="*/ 1745407 h 65"/>
                <a:gd name="T10" fmla="*/ 485876 w 19"/>
                <a:gd name="T11" fmla="*/ 1500646 h 65"/>
                <a:gd name="T12" fmla="*/ 485876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485876 w 19"/>
                <a:gd name="T1" fmla="*/ 240710 h 120"/>
                <a:gd name="T2" fmla="*/ 257623 w 19"/>
                <a:gd name="T3" fmla="*/ 0 h 120"/>
                <a:gd name="T4" fmla="*/ 0 w 19"/>
                <a:gd name="T5" fmla="*/ 240710 h 120"/>
                <a:gd name="T6" fmla="*/ 0 w 19"/>
                <a:gd name="T7" fmla="*/ 2934246 h 120"/>
                <a:gd name="T8" fmla="*/ 257623 w 19"/>
                <a:gd name="T9" fmla="*/ 3174884 h 120"/>
                <a:gd name="T10" fmla="*/ 485876 w 19"/>
                <a:gd name="T11" fmla="*/ 2934246 h 120"/>
                <a:gd name="T12" fmla="*/ 485876 w 19"/>
                <a:gd name="T13" fmla="*/ 24071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485876 w 19"/>
                <a:gd name="T1" fmla="*/ 243417 h 65"/>
                <a:gd name="T2" fmla="*/ 228254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28254 w 19"/>
                <a:gd name="T9" fmla="*/ 1745407 h 65"/>
                <a:gd name="T10" fmla="*/ 485876 w 19"/>
                <a:gd name="T11" fmla="*/ 1500646 h 65"/>
                <a:gd name="T12" fmla="*/ 485876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543903 w 20"/>
                <a:gd name="T1" fmla="*/ 264918 h 39"/>
                <a:gd name="T2" fmla="*/ 271747 w 20"/>
                <a:gd name="T3" fmla="*/ 0 h 39"/>
                <a:gd name="T4" fmla="*/ 0 w 20"/>
                <a:gd name="T5" fmla="*/ 264918 h 39"/>
                <a:gd name="T6" fmla="*/ 0 w 20"/>
                <a:gd name="T7" fmla="*/ 789088 h 39"/>
                <a:gd name="T8" fmla="*/ 271747 w 20"/>
                <a:gd name="T9" fmla="*/ 1029491 h 39"/>
                <a:gd name="T10" fmla="*/ 543903 w 20"/>
                <a:gd name="T11" fmla="*/ 789088 h 39"/>
                <a:gd name="T12" fmla="*/ 543903 w 20"/>
                <a:gd name="T13" fmla="*/ 26491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9"/>
                <a:gd name="T23" fmla="*/ 20 w 20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530152 w 19"/>
                <a:gd name="T1" fmla="*/ 243417 h 65"/>
                <a:gd name="T2" fmla="*/ 278627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78627 w 19"/>
                <a:gd name="T9" fmla="*/ 1745407 h 65"/>
                <a:gd name="T10" fmla="*/ 530152 w 19"/>
                <a:gd name="T11" fmla="*/ 1500646 h 65"/>
                <a:gd name="T12" fmla="*/ 530152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530152 w 19"/>
                <a:gd name="T1" fmla="*/ 240710 h 120"/>
                <a:gd name="T2" fmla="*/ 251524 w 19"/>
                <a:gd name="T3" fmla="*/ 0 h 120"/>
                <a:gd name="T4" fmla="*/ 0 w 19"/>
                <a:gd name="T5" fmla="*/ 240710 h 120"/>
                <a:gd name="T6" fmla="*/ 0 w 19"/>
                <a:gd name="T7" fmla="*/ 2934246 h 120"/>
                <a:gd name="T8" fmla="*/ 251524 w 19"/>
                <a:gd name="T9" fmla="*/ 3174884 h 120"/>
                <a:gd name="T10" fmla="*/ 530152 w 19"/>
                <a:gd name="T11" fmla="*/ 2934246 h 120"/>
                <a:gd name="T12" fmla="*/ 530152 w 19"/>
                <a:gd name="T13" fmla="*/ 24071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530152 w 19"/>
                <a:gd name="T1" fmla="*/ 243417 h 65"/>
                <a:gd name="T2" fmla="*/ 278627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78627 w 19"/>
                <a:gd name="T9" fmla="*/ 1745407 h 65"/>
                <a:gd name="T10" fmla="*/ 530152 w 19"/>
                <a:gd name="T11" fmla="*/ 1500646 h 65"/>
                <a:gd name="T12" fmla="*/ 530152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530152 w 19"/>
                <a:gd name="T1" fmla="*/ 264918 h 39"/>
                <a:gd name="T2" fmla="*/ 251524 w 19"/>
                <a:gd name="T3" fmla="*/ 0 h 39"/>
                <a:gd name="T4" fmla="*/ 0 w 19"/>
                <a:gd name="T5" fmla="*/ 264918 h 39"/>
                <a:gd name="T6" fmla="*/ 0 w 19"/>
                <a:gd name="T7" fmla="*/ 789088 h 39"/>
                <a:gd name="T8" fmla="*/ 251524 w 19"/>
                <a:gd name="T9" fmla="*/ 1029491 h 39"/>
                <a:gd name="T10" fmla="*/ 530152 w 19"/>
                <a:gd name="T11" fmla="*/ 789088 h 39"/>
                <a:gd name="T12" fmla="*/ 530152 w 19"/>
                <a:gd name="T13" fmla="*/ 26491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</p:grpSp>
      <p:sp>
        <p:nvSpPr>
          <p:cNvPr id="23" name="Rectangle 22"/>
          <p:cNvSpPr/>
          <p:nvPr userDrawn="1"/>
        </p:nvSpPr>
        <p:spPr bwMode="auto">
          <a:xfrm>
            <a:off x="8964083" y="1635125"/>
            <a:ext cx="184150" cy="2174875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0" y="1635919"/>
            <a:ext cx="2057400" cy="21732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pic>
        <p:nvPicPr>
          <p:cNvPr id="25" name="Picture 4" descr="iStock_4834683_Toront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2147912" y="1635126"/>
            <a:ext cx="6725657" cy="21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667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0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29483"/>
            <a:ext cx="8147955" cy="4637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9703" y="1014835"/>
            <a:ext cx="8588861" cy="384175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42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295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BOTTOM STRIP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F08185-882F-4F21-B6AB-5D917FCFAB1F}" type="slidenum">
              <a:rPr lang="en-US" smtClean="0">
                <a:solidFill>
                  <a:srgbClr val="302C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02C2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Cisco and NetApp Confidential. For Internal Use Only. Do Not Distribute.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108077" y="1281113"/>
            <a:ext cx="7633253" cy="47701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6577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BOTTOM STRIP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F08185-882F-4F21-B6AB-5D917FCFAB1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943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404085"/>
            <a:ext cx="8659976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76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2511" y="6375458"/>
            <a:ext cx="218872" cy="1544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46" tIns="30772" rIns="61546" bIns="30772" anchor="b">
            <a:spAutoFit/>
          </a:bodyPr>
          <a:lstStyle/>
          <a:p>
            <a:pPr algn="r" defTabSz="610418">
              <a:lnSpc>
                <a:spcPct val="100000"/>
              </a:lnSpc>
            </a:pPr>
            <a:fld id="{DFCF27A5-1A5B-48D3-A060-2758FFBB1ADD}" type="slidenum">
              <a:rPr lang="en-US" sz="600" b="0" i="0">
                <a:solidFill>
                  <a:srgbClr val="FFFFFF"/>
                </a:solidFill>
                <a:latin typeface="+mn-lt"/>
                <a:cs typeface="CiscoSans Thin"/>
              </a:rPr>
              <a:pPr algn="r" defTabSz="610418">
                <a:lnSpc>
                  <a:spcPct val="100000"/>
                </a:lnSpc>
              </a:pPr>
              <a:t>‹#›</a:t>
            </a:fld>
            <a:endParaRPr lang="en-US" sz="6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6241" y="6525198"/>
            <a:ext cx="3420515" cy="15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46" tIns="30772" rIns="61546" bIns="30772" anchor="b" anchorCtr="0">
            <a:spAutoFit/>
          </a:bodyPr>
          <a:lstStyle/>
          <a:p>
            <a:pPr algn="l" defTabSz="610418">
              <a:lnSpc>
                <a:spcPct val="100000"/>
              </a:lnSpc>
            </a:pPr>
            <a:r>
              <a:rPr lang="en-US" sz="600" b="0" i="0" dirty="0" smtClean="0">
                <a:solidFill>
                  <a:srgbClr val="FFFFFF"/>
                </a:solidFill>
                <a:latin typeface="+mn-lt"/>
                <a:cs typeface="CiscoSans Thin"/>
              </a:rPr>
              <a:t>© 2013-2014  Cisco and/or its affiliates. All rights reserved.</a:t>
            </a:r>
            <a:endParaRPr lang="en-US" sz="600" b="0" i="0" dirty="0">
              <a:solidFill>
                <a:srgbClr val="FFFFFF"/>
              </a:solidFill>
              <a:latin typeface="+mn-l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5" y="6771411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02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ullet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404085"/>
            <a:ext cx="8659976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76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8662479" y="6375426"/>
            <a:ext cx="218896" cy="1544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58" tIns="30778" rIns="61558" bIns="30778" anchor="b">
            <a:spAutoFit/>
          </a:bodyPr>
          <a:lstStyle/>
          <a:p>
            <a:pPr algn="r" defTabSz="610520"/>
            <a:fld id="{DFCF27A5-1A5B-48D3-A060-2758FFBB1ADD}" type="slidenum">
              <a:rPr lang="en-US" sz="600">
                <a:solidFill>
                  <a:srgbClr val="FFFFFF"/>
                </a:solidFill>
                <a:latin typeface="CiscoSansTT Light"/>
                <a:cs typeface="CiscoSans Thin"/>
              </a:rPr>
              <a:pPr algn="r" defTabSz="610520"/>
              <a:t>‹#›</a:t>
            </a:fld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6229" y="6525186"/>
            <a:ext cx="3420515" cy="15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58" tIns="30778" rIns="61558" bIns="30778" anchor="b" anchorCtr="0">
            <a:spAutoFit/>
          </a:bodyPr>
          <a:lstStyle/>
          <a:p>
            <a:pPr defTabSz="610520"/>
            <a:r>
              <a:rPr lang="en-US" sz="600" dirty="0" smtClean="0">
                <a:solidFill>
                  <a:srgbClr val="FFFFFF"/>
                </a:solidFill>
                <a:latin typeface="CiscoSansTT Light"/>
                <a:cs typeface="CiscoSans Thin"/>
              </a:rPr>
              <a:t>© 2013-2014  Cisco and/or its affiliates. All rights reserved.</a:t>
            </a:r>
            <a:endParaRPr lang="en-US" sz="600" dirty="0">
              <a:solidFill>
                <a:srgbClr val="FFFFFF"/>
              </a:solidFill>
              <a:latin typeface="CiscoSansTT Light"/>
              <a:cs typeface="CiscoSans Thin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" y="6771411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7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9558" y="403227"/>
            <a:ext cx="8631329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Table Title Goes Here</a:t>
            </a:r>
            <a:endParaRPr lang="en-US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2" hasCustomPrompt="1"/>
          </p:nvPr>
        </p:nvSpPr>
        <p:spPr>
          <a:xfrm>
            <a:off x="369888" y="1583268"/>
            <a:ext cx="8450262" cy="4057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 dirty="0" smtClean="0"/>
              <a:t>Click icon to add Table</a:t>
            </a:r>
            <a:endParaRPr lang="en-GB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8" y="5820187"/>
            <a:ext cx="7461250" cy="276999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 algn="l" defTabSz="603688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r>
              <a:rPr lang="en-US" dirty="0" smtClean="0"/>
              <a:t>Source information is set at 16 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1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2" y="404085"/>
            <a:ext cx="8659976" cy="9717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chemeClr val="accent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Bullet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1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7" y="1666619"/>
            <a:ext cx="8582751" cy="4354712"/>
          </a:xfrm>
          <a:prstGeom prst="rect">
            <a:avLst/>
          </a:prstGeom>
        </p:spPr>
        <p:txBody>
          <a:bodyPr>
            <a:noAutofit/>
          </a:bodyPr>
          <a:lstStyle>
            <a:lvl1pPr marL="280988" indent="-223838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8000" indent="-2159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713" indent="-17145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225" indent="-171450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675" indent="-168275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59742" y="404085"/>
            <a:ext cx="8659976" cy="97170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2500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7787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57200" y="5181600"/>
            <a:ext cx="4127331" cy="914400"/>
          </a:xfrm>
        </p:spPr>
        <p:txBody>
          <a:bodyPr>
            <a:noAutofit/>
          </a:bodyPr>
          <a:lstStyle>
            <a:lvl1pPr marL="0" indent="0">
              <a:buFont typeface="Wingdings 2" pitchFamily="18" charset="2"/>
              <a:buNone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 bwMode="black">
          <a:xfrm>
            <a:off x="457200" y="4191001"/>
            <a:ext cx="4118134" cy="914400"/>
          </a:xfrm>
        </p:spPr>
        <p:txBody>
          <a:bodyPr tIns="0" bIns="0" anchor="b"/>
          <a:lstStyle>
            <a:lvl1pPr>
              <a:lnSpc>
                <a:spcPts val="4000"/>
              </a:lnSpc>
              <a:defRPr sz="38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1448" y="473188"/>
            <a:ext cx="1174750" cy="31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4" name="Group 38"/>
          <p:cNvGrpSpPr>
            <a:grpSpLocks/>
          </p:cNvGrpSpPr>
          <p:nvPr userDrawn="1"/>
        </p:nvGrpSpPr>
        <p:grpSpPr bwMode="auto">
          <a:xfrm>
            <a:off x="482598" y="381000"/>
            <a:ext cx="708025" cy="371475"/>
            <a:chOff x="3272" y="1316"/>
            <a:chExt cx="1889" cy="1002"/>
          </a:xfrm>
        </p:grpSpPr>
        <p:sp>
          <p:nvSpPr>
            <p:cNvPr id="35" name="AutoShape 39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6" name="Rectangle 40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1558835 w 58"/>
                <a:gd name="T1" fmla="*/ 640377 h 80"/>
                <a:gd name="T2" fmla="*/ 1127446 w 58"/>
                <a:gd name="T3" fmla="*/ 534604 h 80"/>
                <a:gd name="T4" fmla="*/ 562895 w 58"/>
                <a:gd name="T5" fmla="*/ 1067793 h 80"/>
                <a:gd name="T6" fmla="*/ 1127446 w 58"/>
                <a:gd name="T7" fmla="*/ 1596643 h 80"/>
                <a:gd name="T8" fmla="*/ 1558835 w 58"/>
                <a:gd name="T9" fmla="*/ 1490871 h 80"/>
                <a:gd name="T10" fmla="*/ 1558835 w 58"/>
                <a:gd name="T11" fmla="*/ 2050145 h 80"/>
                <a:gd name="T12" fmla="*/ 1102602 w 58"/>
                <a:gd name="T13" fmla="*/ 2131247 h 80"/>
                <a:gd name="T14" fmla="*/ 0 w 58"/>
                <a:gd name="T15" fmla="*/ 1067793 h 80"/>
                <a:gd name="T16" fmla="*/ 1102602 w 58"/>
                <a:gd name="T17" fmla="*/ 0 h 80"/>
                <a:gd name="T18" fmla="*/ 1558835 w 58"/>
                <a:gd name="T19" fmla="*/ 81102 h 80"/>
                <a:gd name="T20" fmla="*/ 1558835 w 58"/>
                <a:gd name="T21" fmla="*/ 64037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1558835 w 58"/>
                <a:gd name="T1" fmla="*/ 640377 h 80"/>
                <a:gd name="T2" fmla="*/ 1127446 w 58"/>
                <a:gd name="T3" fmla="*/ 534604 h 80"/>
                <a:gd name="T4" fmla="*/ 562895 w 58"/>
                <a:gd name="T5" fmla="*/ 1067793 h 80"/>
                <a:gd name="T6" fmla="*/ 1127446 w 58"/>
                <a:gd name="T7" fmla="*/ 1596643 h 80"/>
                <a:gd name="T8" fmla="*/ 1558835 w 58"/>
                <a:gd name="T9" fmla="*/ 1490871 h 80"/>
                <a:gd name="T10" fmla="*/ 1558835 w 58"/>
                <a:gd name="T11" fmla="*/ 2050145 h 80"/>
                <a:gd name="T12" fmla="*/ 1076191 w 58"/>
                <a:gd name="T13" fmla="*/ 2131247 h 80"/>
                <a:gd name="T14" fmla="*/ 0 w 58"/>
                <a:gd name="T15" fmla="*/ 1067793 h 80"/>
                <a:gd name="T16" fmla="*/ 1076191 w 58"/>
                <a:gd name="T17" fmla="*/ 0 h 80"/>
                <a:gd name="T18" fmla="*/ 1558835 w 58"/>
                <a:gd name="T19" fmla="*/ 81102 h 80"/>
                <a:gd name="T20" fmla="*/ 1558835 w 58"/>
                <a:gd name="T21" fmla="*/ 64037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8"/>
                <a:gd name="T34" fmla="*/ 0 h 80"/>
                <a:gd name="T35" fmla="*/ 58 w 58"/>
                <a:gd name="T36" fmla="*/ 80 h 8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2087516 w 80"/>
                <a:gd name="T1" fmla="*/ 1067793 h 80"/>
                <a:gd name="T2" fmla="*/ 1043720 w 80"/>
                <a:gd name="T3" fmla="*/ 2131247 h 80"/>
                <a:gd name="T4" fmla="*/ 0 w 80"/>
                <a:gd name="T5" fmla="*/ 1067793 h 80"/>
                <a:gd name="T6" fmla="*/ 1043720 w 80"/>
                <a:gd name="T7" fmla="*/ 0 h 80"/>
                <a:gd name="T8" fmla="*/ 2087516 w 80"/>
                <a:gd name="T9" fmla="*/ 1067793 h 80"/>
                <a:gd name="T10" fmla="*/ 1043720 w 80"/>
                <a:gd name="T11" fmla="*/ 534604 h 80"/>
                <a:gd name="T12" fmla="*/ 525406 w 80"/>
                <a:gd name="T13" fmla="*/ 1067793 h 80"/>
                <a:gd name="T14" fmla="*/ 1043720 w 80"/>
                <a:gd name="T15" fmla="*/ 1596643 h 80"/>
                <a:gd name="T16" fmla="*/ 1562089 w 80"/>
                <a:gd name="T17" fmla="*/ 1067793 h 80"/>
                <a:gd name="T18" fmla="*/ 1043720 w 80"/>
                <a:gd name="T19" fmla="*/ 534604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0"/>
                <a:gd name="T31" fmla="*/ 0 h 80"/>
                <a:gd name="T32" fmla="*/ 80 w 80"/>
                <a:gd name="T33" fmla="*/ 80 h 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1256138 w 52"/>
                <a:gd name="T1" fmla="*/ 502838 h 80"/>
                <a:gd name="T2" fmla="*/ 853044 w 52"/>
                <a:gd name="T3" fmla="*/ 453502 h 80"/>
                <a:gd name="T4" fmla="*/ 535046 w 52"/>
                <a:gd name="T5" fmla="*/ 614369 h 80"/>
                <a:gd name="T6" fmla="*/ 771499 w 52"/>
                <a:gd name="T7" fmla="*/ 801244 h 80"/>
                <a:gd name="T8" fmla="*/ 908180 w 52"/>
                <a:gd name="T9" fmla="*/ 850584 h 80"/>
                <a:gd name="T10" fmla="*/ 1386747 w 52"/>
                <a:gd name="T11" fmla="*/ 1441530 h 80"/>
                <a:gd name="T12" fmla="*/ 559726 w 52"/>
                <a:gd name="T13" fmla="*/ 2131247 h 80"/>
                <a:gd name="T14" fmla="*/ 0 w 52"/>
                <a:gd name="T15" fmla="*/ 2050145 h 80"/>
                <a:gd name="T16" fmla="*/ 0 w 52"/>
                <a:gd name="T17" fmla="*/ 1596643 h 80"/>
                <a:gd name="T18" fmla="*/ 478567 w 52"/>
                <a:gd name="T19" fmla="*/ 1677750 h 80"/>
                <a:gd name="T20" fmla="*/ 853044 w 52"/>
                <a:gd name="T21" fmla="*/ 1490871 h 80"/>
                <a:gd name="T22" fmla="*/ 616591 w 52"/>
                <a:gd name="T23" fmla="*/ 1279343 h 80"/>
                <a:gd name="T24" fmla="*/ 503268 w 52"/>
                <a:gd name="T25" fmla="*/ 1254673 h 80"/>
                <a:gd name="T26" fmla="*/ 0 w 52"/>
                <a:gd name="T27" fmla="*/ 640377 h 80"/>
                <a:gd name="T28" fmla="*/ 747132 w 52"/>
                <a:gd name="T29" fmla="*/ 0 h 80"/>
                <a:gd name="T30" fmla="*/ 1256138 w 52"/>
                <a:gd name="T31" fmla="*/ 81102 h 80"/>
                <a:gd name="T32" fmla="*/ 1256138 w 52"/>
                <a:gd name="T33" fmla="*/ 502838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80"/>
                <a:gd name="T53" fmla="*/ 52 w 52"/>
                <a:gd name="T54" fmla="*/ 80 h 8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485876 w 19"/>
                <a:gd name="T1" fmla="*/ 264918 h 39"/>
                <a:gd name="T2" fmla="*/ 257623 w 19"/>
                <a:gd name="T3" fmla="*/ 0 h 39"/>
                <a:gd name="T4" fmla="*/ 0 w 19"/>
                <a:gd name="T5" fmla="*/ 264918 h 39"/>
                <a:gd name="T6" fmla="*/ 0 w 19"/>
                <a:gd name="T7" fmla="*/ 789088 h 39"/>
                <a:gd name="T8" fmla="*/ 257623 w 19"/>
                <a:gd name="T9" fmla="*/ 1029491 h 39"/>
                <a:gd name="T10" fmla="*/ 485876 w 19"/>
                <a:gd name="T11" fmla="*/ 789088 h 39"/>
                <a:gd name="T12" fmla="*/ 485876 w 19"/>
                <a:gd name="T13" fmla="*/ 26491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485876 w 19"/>
                <a:gd name="T1" fmla="*/ 243417 h 65"/>
                <a:gd name="T2" fmla="*/ 228254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28254 w 19"/>
                <a:gd name="T9" fmla="*/ 1745407 h 65"/>
                <a:gd name="T10" fmla="*/ 485876 w 19"/>
                <a:gd name="T11" fmla="*/ 1500646 h 65"/>
                <a:gd name="T12" fmla="*/ 485876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485876 w 19"/>
                <a:gd name="T1" fmla="*/ 240710 h 120"/>
                <a:gd name="T2" fmla="*/ 257623 w 19"/>
                <a:gd name="T3" fmla="*/ 0 h 120"/>
                <a:gd name="T4" fmla="*/ 0 w 19"/>
                <a:gd name="T5" fmla="*/ 240710 h 120"/>
                <a:gd name="T6" fmla="*/ 0 w 19"/>
                <a:gd name="T7" fmla="*/ 2934246 h 120"/>
                <a:gd name="T8" fmla="*/ 257623 w 19"/>
                <a:gd name="T9" fmla="*/ 3174884 h 120"/>
                <a:gd name="T10" fmla="*/ 485876 w 19"/>
                <a:gd name="T11" fmla="*/ 2934246 h 120"/>
                <a:gd name="T12" fmla="*/ 485876 w 19"/>
                <a:gd name="T13" fmla="*/ 24071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485876 w 19"/>
                <a:gd name="T1" fmla="*/ 243417 h 65"/>
                <a:gd name="T2" fmla="*/ 228254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28254 w 19"/>
                <a:gd name="T9" fmla="*/ 1745407 h 65"/>
                <a:gd name="T10" fmla="*/ 485876 w 19"/>
                <a:gd name="T11" fmla="*/ 1500646 h 65"/>
                <a:gd name="T12" fmla="*/ 485876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543903 w 20"/>
                <a:gd name="T1" fmla="*/ 264918 h 39"/>
                <a:gd name="T2" fmla="*/ 271747 w 20"/>
                <a:gd name="T3" fmla="*/ 0 h 39"/>
                <a:gd name="T4" fmla="*/ 0 w 20"/>
                <a:gd name="T5" fmla="*/ 264918 h 39"/>
                <a:gd name="T6" fmla="*/ 0 w 20"/>
                <a:gd name="T7" fmla="*/ 789088 h 39"/>
                <a:gd name="T8" fmla="*/ 271747 w 20"/>
                <a:gd name="T9" fmla="*/ 1029491 h 39"/>
                <a:gd name="T10" fmla="*/ 543903 w 20"/>
                <a:gd name="T11" fmla="*/ 789088 h 39"/>
                <a:gd name="T12" fmla="*/ 543903 w 20"/>
                <a:gd name="T13" fmla="*/ 26491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9"/>
                <a:gd name="T23" fmla="*/ 20 w 20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530152 w 19"/>
                <a:gd name="T1" fmla="*/ 243417 h 65"/>
                <a:gd name="T2" fmla="*/ 278627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78627 w 19"/>
                <a:gd name="T9" fmla="*/ 1745407 h 65"/>
                <a:gd name="T10" fmla="*/ 530152 w 19"/>
                <a:gd name="T11" fmla="*/ 1500646 h 65"/>
                <a:gd name="T12" fmla="*/ 530152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530152 w 19"/>
                <a:gd name="T1" fmla="*/ 240710 h 120"/>
                <a:gd name="T2" fmla="*/ 251524 w 19"/>
                <a:gd name="T3" fmla="*/ 0 h 120"/>
                <a:gd name="T4" fmla="*/ 0 w 19"/>
                <a:gd name="T5" fmla="*/ 240710 h 120"/>
                <a:gd name="T6" fmla="*/ 0 w 19"/>
                <a:gd name="T7" fmla="*/ 2934246 h 120"/>
                <a:gd name="T8" fmla="*/ 251524 w 19"/>
                <a:gd name="T9" fmla="*/ 3174884 h 120"/>
                <a:gd name="T10" fmla="*/ 530152 w 19"/>
                <a:gd name="T11" fmla="*/ 2934246 h 120"/>
                <a:gd name="T12" fmla="*/ 530152 w 19"/>
                <a:gd name="T13" fmla="*/ 24071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120"/>
                <a:gd name="T23" fmla="*/ 19 w 19"/>
                <a:gd name="T24" fmla="*/ 120 h 12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530152 w 19"/>
                <a:gd name="T1" fmla="*/ 243417 h 65"/>
                <a:gd name="T2" fmla="*/ 278627 w 19"/>
                <a:gd name="T3" fmla="*/ 0 h 65"/>
                <a:gd name="T4" fmla="*/ 0 w 19"/>
                <a:gd name="T5" fmla="*/ 243417 h 65"/>
                <a:gd name="T6" fmla="*/ 0 w 19"/>
                <a:gd name="T7" fmla="*/ 1500646 h 65"/>
                <a:gd name="T8" fmla="*/ 278627 w 19"/>
                <a:gd name="T9" fmla="*/ 1745407 h 65"/>
                <a:gd name="T10" fmla="*/ 530152 w 19"/>
                <a:gd name="T11" fmla="*/ 1500646 h 65"/>
                <a:gd name="T12" fmla="*/ 530152 w 19"/>
                <a:gd name="T13" fmla="*/ 243417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65"/>
                <a:gd name="T23" fmla="*/ 19 w 19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530152 w 19"/>
                <a:gd name="T1" fmla="*/ 264918 h 39"/>
                <a:gd name="T2" fmla="*/ 251524 w 19"/>
                <a:gd name="T3" fmla="*/ 0 h 39"/>
                <a:gd name="T4" fmla="*/ 0 w 19"/>
                <a:gd name="T5" fmla="*/ 264918 h 39"/>
                <a:gd name="T6" fmla="*/ 0 w 19"/>
                <a:gd name="T7" fmla="*/ 789088 h 39"/>
                <a:gd name="T8" fmla="*/ 251524 w 19"/>
                <a:gd name="T9" fmla="*/ 1029491 h 39"/>
                <a:gd name="T10" fmla="*/ 530152 w 19"/>
                <a:gd name="T11" fmla="*/ 789088 h 39"/>
                <a:gd name="T12" fmla="*/ 530152 w 19"/>
                <a:gd name="T13" fmla="*/ 264918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39"/>
                <a:gd name="T23" fmla="*/ 19 w 19"/>
                <a:gd name="T24" fmla="*/ 39 h 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9144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302C24"/>
                </a:solidFill>
                <a:latin typeface="Arial" charset="0"/>
              </a:endParaRPr>
            </a:p>
          </p:txBody>
        </p:sp>
      </p:grpSp>
      <p:sp>
        <p:nvSpPr>
          <p:cNvPr id="23" name="Rectangle 22"/>
          <p:cNvSpPr/>
          <p:nvPr userDrawn="1"/>
        </p:nvSpPr>
        <p:spPr bwMode="auto">
          <a:xfrm>
            <a:off x="8964083" y="1635125"/>
            <a:ext cx="184150" cy="2174875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0" y="1635919"/>
            <a:ext cx="2057400" cy="21732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pic>
        <p:nvPicPr>
          <p:cNvPr id="25" name="Picture 4" descr="iStock_4834683_Toront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2147912" y="1635126"/>
            <a:ext cx="6725657" cy="2174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15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336675"/>
            <a:ext cx="8350250" cy="4735513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432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336675"/>
            <a:ext cx="8350250" cy="4735513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89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1336675"/>
            <a:ext cx="4051300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6675"/>
            <a:ext cx="4222750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989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2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17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1828800"/>
            <a:ext cx="9144000" cy="229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66200" y="1828954"/>
            <a:ext cx="184150" cy="2286000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7200" y="3124200"/>
            <a:ext cx="4587875" cy="1639661"/>
          </a:xfrm>
        </p:spPr>
        <p:txBody>
          <a:bodyPr lIns="0" tIns="0" rIns="0" bIns="0"/>
          <a:lstStyle>
            <a:lvl1pPr marL="228600" indent="-228600" algn="l">
              <a:lnSpc>
                <a:spcPct val="100000"/>
              </a:lnSpc>
              <a:spcAft>
                <a:spcPts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  <a:lvl2pPr marL="30003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38175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2868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3825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6"/>
          <p:cNvSpPr>
            <a:spLocks noGrp="1"/>
          </p:cNvSpPr>
          <p:nvPr userDrawn="1">
            <p:ph type="title"/>
          </p:nvPr>
        </p:nvSpPr>
        <p:spPr>
          <a:xfrm>
            <a:off x="457200" y="2133600"/>
            <a:ext cx="4587875" cy="873126"/>
          </a:xfrm>
        </p:spPr>
        <p:txBody>
          <a:bodyPr lIns="0" anchor="t"/>
          <a:lstStyle>
            <a:lvl1pPr algn="l">
              <a:lnSpc>
                <a:spcPts val="4000"/>
              </a:lnSpc>
              <a:defRPr sz="3000" b="0">
                <a:solidFill>
                  <a:srgbClr val="000000"/>
                </a:solidFill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6902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828800"/>
            <a:ext cx="9144000" cy="229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966200" y="1828954"/>
            <a:ext cx="184150" cy="2286000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4500" y="3048000"/>
            <a:ext cx="8368076" cy="1034233"/>
          </a:xfrm>
        </p:spPr>
        <p:txBody>
          <a:bodyPr lIns="0" tIns="0" rIns="0" bIns="0"/>
          <a:lstStyle>
            <a:lvl1pPr marL="0" indent="0" algn="ctr">
              <a:lnSpc>
                <a:spcPts val="2200"/>
              </a:lnSpc>
              <a:spcAft>
                <a:spcPts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  <a:lvl2pPr marL="30003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38175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2868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3825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6"/>
          <p:cNvSpPr>
            <a:spLocks noGrp="1"/>
          </p:cNvSpPr>
          <p:nvPr userDrawn="1">
            <p:ph type="title"/>
          </p:nvPr>
        </p:nvSpPr>
        <p:spPr>
          <a:xfrm>
            <a:off x="444501" y="2057400"/>
            <a:ext cx="8350249" cy="914400"/>
          </a:xfrm>
        </p:spPr>
        <p:txBody>
          <a:bodyPr lIns="0" anchor="t"/>
          <a:lstStyle>
            <a:lvl1pPr algn="ctr">
              <a:lnSpc>
                <a:spcPts val="4000"/>
              </a:lnSpc>
              <a:defRPr sz="3000" b="0">
                <a:solidFill>
                  <a:schemeClr val="tx1"/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37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902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828800"/>
            <a:ext cx="9144000" cy="229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966200" y="1828954"/>
            <a:ext cx="184150" cy="2286000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4500" y="2438400"/>
            <a:ext cx="5651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" pitchFamily="2" charset="2"/>
              <a:buNone/>
            </a:pPr>
            <a:r>
              <a:rPr lang="en-US" sz="6000" dirty="0">
                <a:solidFill>
                  <a:srgbClr val="302C24"/>
                </a:solidFill>
                <a:latin typeface="Arial" charset="0"/>
              </a:rPr>
              <a:t>Intermission</a:t>
            </a:r>
          </a:p>
        </p:txBody>
      </p:sp>
    </p:spTree>
    <p:extLst>
      <p:ext uri="{BB962C8B-B14F-4D97-AF65-F5344CB8AC3E}">
        <p14:creationId xmlns:p14="http://schemas.microsoft.com/office/powerpoint/2010/main" val="2977533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alpha val="61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29718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" pitchFamily="2" charset="2"/>
              <a:buNone/>
            </a:pPr>
            <a:r>
              <a:rPr lang="en-US" sz="3000" dirty="0">
                <a:solidFill>
                  <a:srgbClr val="302C24"/>
                </a:solidFill>
                <a:latin typeface="Arial" charset="0"/>
              </a:rPr>
              <a:t>Thank You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6072188"/>
            <a:ext cx="9144000" cy="78581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29000" y="3789458"/>
            <a:ext cx="2346324" cy="401542"/>
            <a:chOff x="3503614" y="3635375"/>
            <a:chExt cx="2346324" cy="401542"/>
          </a:xfrm>
        </p:grpSpPr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95800" y="3676554"/>
              <a:ext cx="1354138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" name="Group 38"/>
            <p:cNvGrpSpPr>
              <a:grpSpLocks/>
            </p:cNvGrpSpPr>
            <p:nvPr userDrawn="1"/>
          </p:nvGrpSpPr>
          <p:grpSpPr bwMode="auto">
            <a:xfrm>
              <a:off x="3503614" y="3635375"/>
              <a:ext cx="717148" cy="365125"/>
              <a:chOff x="3272" y="1316"/>
              <a:chExt cx="1889" cy="1002"/>
            </a:xfrm>
          </p:grpSpPr>
          <p:sp>
            <p:nvSpPr>
              <p:cNvPr id="17" name="AutoShape 39"/>
              <p:cNvSpPr>
                <a:spLocks noChangeAspect="1" noChangeArrowheads="1" noTextEdit="1"/>
              </p:cNvSpPr>
              <p:nvPr/>
            </p:nvSpPr>
            <p:spPr bwMode="auto">
              <a:xfrm>
                <a:off x="3272" y="1316"/>
                <a:ext cx="1889" cy="1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18" name="Rectangle 40"/>
              <p:cNvSpPr>
                <a:spLocks noChangeArrowheads="1"/>
              </p:cNvSpPr>
              <p:nvPr/>
            </p:nvSpPr>
            <p:spPr bwMode="auto">
              <a:xfrm>
                <a:off x="3803" y="1980"/>
                <a:ext cx="86" cy="325"/>
              </a:xfrm>
              <a:prstGeom prst="rect">
                <a:avLst/>
              </a:prstGeom>
              <a:solidFill>
                <a:srgbClr val="B21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4304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102602 w 58"/>
                  <a:gd name="T13" fmla="*/ 2131247 h 80"/>
                  <a:gd name="T14" fmla="*/ 0 w 58"/>
                  <a:gd name="T15" fmla="*/ 1067793 h 80"/>
                  <a:gd name="T16" fmla="*/ 1102602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0" name="Freeform 42"/>
              <p:cNvSpPr>
                <a:spLocks/>
              </p:cNvSpPr>
              <p:nvPr/>
            </p:nvSpPr>
            <p:spPr bwMode="auto">
              <a:xfrm>
                <a:off x="3443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076191 w 58"/>
                  <a:gd name="T13" fmla="*/ 2131247 h 80"/>
                  <a:gd name="T14" fmla="*/ 0 w 58"/>
                  <a:gd name="T15" fmla="*/ 1067793 h 80"/>
                  <a:gd name="T16" fmla="*/ 1076191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1" name="Freeform 43"/>
              <p:cNvSpPr>
                <a:spLocks noEditPoints="1"/>
              </p:cNvSpPr>
              <p:nvPr/>
            </p:nvSpPr>
            <p:spPr bwMode="auto">
              <a:xfrm>
                <a:off x="4643" y="1971"/>
                <a:ext cx="342" cy="343"/>
              </a:xfrm>
              <a:custGeom>
                <a:avLst/>
                <a:gdLst>
                  <a:gd name="T0" fmla="*/ 2087516 w 80"/>
                  <a:gd name="T1" fmla="*/ 1067793 h 80"/>
                  <a:gd name="T2" fmla="*/ 1043720 w 80"/>
                  <a:gd name="T3" fmla="*/ 2131247 h 80"/>
                  <a:gd name="T4" fmla="*/ 0 w 80"/>
                  <a:gd name="T5" fmla="*/ 1067793 h 80"/>
                  <a:gd name="T6" fmla="*/ 1043720 w 80"/>
                  <a:gd name="T7" fmla="*/ 0 h 80"/>
                  <a:gd name="T8" fmla="*/ 2087516 w 80"/>
                  <a:gd name="T9" fmla="*/ 1067793 h 80"/>
                  <a:gd name="T10" fmla="*/ 1043720 w 80"/>
                  <a:gd name="T11" fmla="*/ 534604 h 80"/>
                  <a:gd name="T12" fmla="*/ 525406 w 80"/>
                  <a:gd name="T13" fmla="*/ 1067793 h 80"/>
                  <a:gd name="T14" fmla="*/ 1043720 w 80"/>
                  <a:gd name="T15" fmla="*/ 1596643 h 80"/>
                  <a:gd name="T16" fmla="*/ 1562089 w 80"/>
                  <a:gd name="T17" fmla="*/ 1067793 h 80"/>
                  <a:gd name="T18" fmla="*/ 1043720 w 80"/>
                  <a:gd name="T19" fmla="*/ 534604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80"/>
                  <a:gd name="T32" fmla="*/ 80 w 80"/>
                  <a:gd name="T33" fmla="*/ 80 h 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2" name="Freeform 44"/>
              <p:cNvSpPr>
                <a:spLocks/>
              </p:cNvSpPr>
              <p:nvPr/>
            </p:nvSpPr>
            <p:spPr bwMode="auto">
              <a:xfrm>
                <a:off x="4000" y="1971"/>
                <a:ext cx="223" cy="343"/>
              </a:xfrm>
              <a:custGeom>
                <a:avLst/>
                <a:gdLst>
                  <a:gd name="T0" fmla="*/ 1256138 w 52"/>
                  <a:gd name="T1" fmla="*/ 502838 h 80"/>
                  <a:gd name="T2" fmla="*/ 853044 w 52"/>
                  <a:gd name="T3" fmla="*/ 453502 h 80"/>
                  <a:gd name="T4" fmla="*/ 535046 w 52"/>
                  <a:gd name="T5" fmla="*/ 614369 h 80"/>
                  <a:gd name="T6" fmla="*/ 771499 w 52"/>
                  <a:gd name="T7" fmla="*/ 801244 h 80"/>
                  <a:gd name="T8" fmla="*/ 908180 w 52"/>
                  <a:gd name="T9" fmla="*/ 850584 h 80"/>
                  <a:gd name="T10" fmla="*/ 1386747 w 52"/>
                  <a:gd name="T11" fmla="*/ 1441530 h 80"/>
                  <a:gd name="T12" fmla="*/ 559726 w 52"/>
                  <a:gd name="T13" fmla="*/ 2131247 h 80"/>
                  <a:gd name="T14" fmla="*/ 0 w 52"/>
                  <a:gd name="T15" fmla="*/ 2050145 h 80"/>
                  <a:gd name="T16" fmla="*/ 0 w 52"/>
                  <a:gd name="T17" fmla="*/ 1596643 h 80"/>
                  <a:gd name="T18" fmla="*/ 478567 w 52"/>
                  <a:gd name="T19" fmla="*/ 1677750 h 80"/>
                  <a:gd name="T20" fmla="*/ 853044 w 52"/>
                  <a:gd name="T21" fmla="*/ 1490871 h 80"/>
                  <a:gd name="T22" fmla="*/ 616591 w 52"/>
                  <a:gd name="T23" fmla="*/ 1279343 h 80"/>
                  <a:gd name="T24" fmla="*/ 503268 w 52"/>
                  <a:gd name="T25" fmla="*/ 1254673 h 80"/>
                  <a:gd name="T26" fmla="*/ 0 w 52"/>
                  <a:gd name="T27" fmla="*/ 640377 h 80"/>
                  <a:gd name="T28" fmla="*/ 747132 w 52"/>
                  <a:gd name="T29" fmla="*/ 0 h 80"/>
                  <a:gd name="T30" fmla="*/ 1256138 w 52"/>
                  <a:gd name="T31" fmla="*/ 81102 h 80"/>
                  <a:gd name="T32" fmla="*/ 1256138 w 52"/>
                  <a:gd name="T33" fmla="*/ 502838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80"/>
                  <a:gd name="T53" fmla="*/ 52 w 52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3" name="Freeform 45"/>
              <p:cNvSpPr>
                <a:spLocks/>
              </p:cNvSpPr>
              <p:nvPr/>
            </p:nvSpPr>
            <p:spPr bwMode="auto">
              <a:xfrm>
                <a:off x="3272" y="1586"/>
                <a:ext cx="81" cy="167"/>
              </a:xfrm>
              <a:custGeom>
                <a:avLst/>
                <a:gdLst>
                  <a:gd name="T0" fmla="*/ 485876 w 19"/>
                  <a:gd name="T1" fmla="*/ 264918 h 39"/>
                  <a:gd name="T2" fmla="*/ 257623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7623 w 19"/>
                  <a:gd name="T9" fmla="*/ 1029491 h 39"/>
                  <a:gd name="T10" fmla="*/ 485876 w 19"/>
                  <a:gd name="T11" fmla="*/ 789088 h 39"/>
                  <a:gd name="T12" fmla="*/ 485876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4" name="Freeform 46"/>
              <p:cNvSpPr>
                <a:spLocks/>
              </p:cNvSpPr>
              <p:nvPr/>
            </p:nvSpPr>
            <p:spPr bwMode="auto">
              <a:xfrm>
                <a:off x="349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5" name="Freeform 47"/>
              <p:cNvSpPr>
                <a:spLocks/>
              </p:cNvSpPr>
              <p:nvPr/>
            </p:nvSpPr>
            <p:spPr bwMode="auto">
              <a:xfrm>
                <a:off x="3722" y="1320"/>
                <a:ext cx="81" cy="514"/>
              </a:xfrm>
              <a:custGeom>
                <a:avLst/>
                <a:gdLst>
                  <a:gd name="T0" fmla="*/ 485876 w 19"/>
                  <a:gd name="T1" fmla="*/ 240710 h 120"/>
                  <a:gd name="T2" fmla="*/ 257623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7623 w 19"/>
                  <a:gd name="T9" fmla="*/ 3174884 h 120"/>
                  <a:gd name="T10" fmla="*/ 485876 w 19"/>
                  <a:gd name="T11" fmla="*/ 2934246 h 120"/>
                  <a:gd name="T12" fmla="*/ 485876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6" name="Freeform 48"/>
              <p:cNvSpPr>
                <a:spLocks/>
              </p:cNvSpPr>
              <p:nvPr/>
            </p:nvSpPr>
            <p:spPr bwMode="auto">
              <a:xfrm>
                <a:off x="394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7" name="Freeform 49"/>
              <p:cNvSpPr>
                <a:spLocks/>
              </p:cNvSpPr>
              <p:nvPr/>
            </p:nvSpPr>
            <p:spPr bwMode="auto">
              <a:xfrm>
                <a:off x="4171" y="1586"/>
                <a:ext cx="86" cy="167"/>
              </a:xfrm>
              <a:custGeom>
                <a:avLst/>
                <a:gdLst>
                  <a:gd name="T0" fmla="*/ 543903 w 20"/>
                  <a:gd name="T1" fmla="*/ 264918 h 39"/>
                  <a:gd name="T2" fmla="*/ 271747 w 20"/>
                  <a:gd name="T3" fmla="*/ 0 h 39"/>
                  <a:gd name="T4" fmla="*/ 0 w 20"/>
                  <a:gd name="T5" fmla="*/ 264918 h 39"/>
                  <a:gd name="T6" fmla="*/ 0 w 20"/>
                  <a:gd name="T7" fmla="*/ 789088 h 39"/>
                  <a:gd name="T8" fmla="*/ 271747 w 20"/>
                  <a:gd name="T9" fmla="*/ 1029491 h 39"/>
                  <a:gd name="T10" fmla="*/ 543903 w 20"/>
                  <a:gd name="T11" fmla="*/ 789088 h 39"/>
                  <a:gd name="T12" fmla="*/ 543903 w 20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39"/>
                  <a:gd name="T23" fmla="*/ 20 w 20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8" name="Freeform 50"/>
              <p:cNvSpPr>
                <a:spLocks/>
              </p:cNvSpPr>
              <p:nvPr/>
            </p:nvSpPr>
            <p:spPr bwMode="auto">
              <a:xfrm>
                <a:off x="439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9" name="Freeform 51"/>
              <p:cNvSpPr>
                <a:spLocks/>
              </p:cNvSpPr>
              <p:nvPr/>
            </p:nvSpPr>
            <p:spPr bwMode="auto">
              <a:xfrm>
                <a:off x="4625" y="1320"/>
                <a:ext cx="82" cy="514"/>
              </a:xfrm>
              <a:custGeom>
                <a:avLst/>
                <a:gdLst>
                  <a:gd name="T0" fmla="*/ 530152 w 19"/>
                  <a:gd name="T1" fmla="*/ 240710 h 120"/>
                  <a:gd name="T2" fmla="*/ 251524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1524 w 19"/>
                  <a:gd name="T9" fmla="*/ 3174884 h 120"/>
                  <a:gd name="T10" fmla="*/ 530152 w 19"/>
                  <a:gd name="T11" fmla="*/ 2934246 h 120"/>
                  <a:gd name="T12" fmla="*/ 530152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30" name="Freeform 52"/>
              <p:cNvSpPr>
                <a:spLocks/>
              </p:cNvSpPr>
              <p:nvPr/>
            </p:nvSpPr>
            <p:spPr bwMode="auto">
              <a:xfrm>
                <a:off x="484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31" name="Freeform 53"/>
              <p:cNvSpPr>
                <a:spLocks/>
              </p:cNvSpPr>
              <p:nvPr/>
            </p:nvSpPr>
            <p:spPr bwMode="auto">
              <a:xfrm>
                <a:off x="5075" y="1586"/>
                <a:ext cx="82" cy="167"/>
              </a:xfrm>
              <a:custGeom>
                <a:avLst/>
                <a:gdLst>
                  <a:gd name="T0" fmla="*/ 530152 w 19"/>
                  <a:gd name="T1" fmla="*/ 264918 h 39"/>
                  <a:gd name="T2" fmla="*/ 251524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1524 w 19"/>
                  <a:gd name="T9" fmla="*/ 1029491 h 39"/>
                  <a:gd name="T10" fmla="*/ 530152 w 19"/>
                  <a:gd name="T11" fmla="*/ 789088 h 39"/>
                  <a:gd name="T12" fmla="*/ 530152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2989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3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29483"/>
            <a:ext cx="8147955" cy="4637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9703" y="1014835"/>
            <a:ext cx="8588861" cy="384175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42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8091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1336675"/>
            <a:ext cx="4051300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336675"/>
            <a:ext cx="4222750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053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BOTTOM STRIP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F08185-882F-4F21-B6AB-5D917FCFAB1F}" type="slidenum">
              <a:rPr lang="en-US" smtClean="0">
                <a:solidFill>
                  <a:srgbClr val="302C24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302C2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Cisco and NetApp Confidential. For Internal Use Only. Do Not Distribute.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108077" y="1281113"/>
            <a:ext cx="7633253" cy="477014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78925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2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8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1828800"/>
            <a:ext cx="9144000" cy="229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66200" y="1828954"/>
            <a:ext cx="184150" cy="2286000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57200" y="3124200"/>
            <a:ext cx="4587875" cy="1639661"/>
          </a:xfrm>
        </p:spPr>
        <p:txBody>
          <a:bodyPr lIns="0" tIns="0" rIns="0" bIns="0"/>
          <a:lstStyle>
            <a:lvl1pPr marL="228600" indent="-228600" algn="l">
              <a:lnSpc>
                <a:spcPct val="100000"/>
              </a:lnSpc>
              <a:spcAft>
                <a:spcPts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  <a:lvl2pPr marL="30003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38175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2868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3825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6"/>
          <p:cNvSpPr>
            <a:spLocks noGrp="1"/>
          </p:cNvSpPr>
          <p:nvPr userDrawn="1">
            <p:ph type="title"/>
          </p:nvPr>
        </p:nvSpPr>
        <p:spPr>
          <a:xfrm>
            <a:off x="457200" y="2133600"/>
            <a:ext cx="4587875" cy="873126"/>
          </a:xfrm>
        </p:spPr>
        <p:txBody>
          <a:bodyPr lIns="0" anchor="t"/>
          <a:lstStyle>
            <a:lvl1pPr algn="l">
              <a:lnSpc>
                <a:spcPts val="4000"/>
              </a:lnSpc>
              <a:defRPr sz="3000" b="0">
                <a:solidFill>
                  <a:srgbClr val="000000"/>
                </a:solidFill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87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828800"/>
            <a:ext cx="9144000" cy="229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966200" y="1828954"/>
            <a:ext cx="184150" cy="2286000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44500" y="3048000"/>
            <a:ext cx="8368076" cy="1034233"/>
          </a:xfrm>
        </p:spPr>
        <p:txBody>
          <a:bodyPr lIns="0" tIns="0" rIns="0" bIns="0"/>
          <a:lstStyle>
            <a:lvl1pPr marL="0" indent="0" algn="ctr">
              <a:lnSpc>
                <a:spcPts val="2200"/>
              </a:lnSpc>
              <a:spcAft>
                <a:spcPts val="0"/>
              </a:spcAft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  <a:lvl2pPr marL="30003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38175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28688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3825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itle 6"/>
          <p:cNvSpPr>
            <a:spLocks noGrp="1"/>
          </p:cNvSpPr>
          <p:nvPr userDrawn="1">
            <p:ph type="title"/>
          </p:nvPr>
        </p:nvSpPr>
        <p:spPr>
          <a:xfrm>
            <a:off x="444501" y="2057400"/>
            <a:ext cx="8350249" cy="914400"/>
          </a:xfrm>
        </p:spPr>
        <p:txBody>
          <a:bodyPr lIns="0" anchor="t"/>
          <a:lstStyle>
            <a:lvl1pPr algn="ctr">
              <a:lnSpc>
                <a:spcPts val="4000"/>
              </a:lnSpc>
              <a:defRPr sz="3000" b="0">
                <a:solidFill>
                  <a:schemeClr val="tx1"/>
                </a:solidFill>
              </a:defRPr>
            </a:lvl1pPr>
          </a:lstStyle>
          <a:p>
            <a:endParaRPr lang="en-US" dirty="0" smtClean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12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1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9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1828800"/>
            <a:ext cx="9144000" cy="22901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8966200" y="1828954"/>
            <a:ext cx="184150" cy="2286000"/>
          </a:xfrm>
          <a:prstGeom prst="rect">
            <a:avLst/>
          </a:prstGeom>
          <a:solidFill>
            <a:srgbClr val="31323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44500" y="2438400"/>
            <a:ext cx="5651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" pitchFamily="2" charset="2"/>
              <a:buNone/>
            </a:pPr>
            <a:r>
              <a:rPr lang="en-US" sz="6000" dirty="0">
                <a:solidFill>
                  <a:srgbClr val="302C24"/>
                </a:solidFill>
                <a:latin typeface="Arial" charset="0"/>
              </a:rPr>
              <a:t>Intermission</a:t>
            </a:r>
          </a:p>
        </p:txBody>
      </p:sp>
    </p:spTree>
    <p:extLst>
      <p:ext uri="{BB962C8B-B14F-4D97-AF65-F5344CB8AC3E}">
        <p14:creationId xmlns:p14="http://schemas.microsoft.com/office/powerpoint/2010/main" val="141656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alpha val="61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29718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" pitchFamily="2" charset="2"/>
              <a:buNone/>
            </a:pPr>
            <a:r>
              <a:rPr lang="en-US" sz="3000" dirty="0">
                <a:solidFill>
                  <a:srgbClr val="302C24"/>
                </a:solidFill>
                <a:latin typeface="Arial" charset="0"/>
              </a:rPr>
              <a:t>Thank You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6072188"/>
            <a:ext cx="9144000" cy="78581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429000" y="3789458"/>
            <a:ext cx="2346324" cy="401542"/>
            <a:chOff x="3503614" y="3635375"/>
            <a:chExt cx="2346324" cy="401542"/>
          </a:xfrm>
        </p:grpSpPr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95800" y="3676554"/>
              <a:ext cx="1354138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" name="Group 38"/>
            <p:cNvGrpSpPr>
              <a:grpSpLocks/>
            </p:cNvGrpSpPr>
            <p:nvPr userDrawn="1"/>
          </p:nvGrpSpPr>
          <p:grpSpPr bwMode="auto">
            <a:xfrm>
              <a:off x="3503614" y="3635375"/>
              <a:ext cx="717148" cy="365125"/>
              <a:chOff x="3272" y="1316"/>
              <a:chExt cx="1889" cy="1002"/>
            </a:xfrm>
          </p:grpSpPr>
          <p:sp>
            <p:nvSpPr>
              <p:cNvPr id="17" name="AutoShape 39"/>
              <p:cNvSpPr>
                <a:spLocks noChangeAspect="1" noChangeArrowheads="1" noTextEdit="1"/>
              </p:cNvSpPr>
              <p:nvPr/>
            </p:nvSpPr>
            <p:spPr bwMode="auto">
              <a:xfrm>
                <a:off x="3272" y="1316"/>
                <a:ext cx="1889" cy="1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18" name="Rectangle 40"/>
              <p:cNvSpPr>
                <a:spLocks noChangeArrowheads="1"/>
              </p:cNvSpPr>
              <p:nvPr/>
            </p:nvSpPr>
            <p:spPr bwMode="auto">
              <a:xfrm>
                <a:off x="3803" y="1980"/>
                <a:ext cx="86" cy="325"/>
              </a:xfrm>
              <a:prstGeom prst="rect">
                <a:avLst/>
              </a:prstGeom>
              <a:solidFill>
                <a:srgbClr val="B21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19" name="Freeform 41"/>
              <p:cNvSpPr>
                <a:spLocks/>
              </p:cNvSpPr>
              <p:nvPr/>
            </p:nvSpPr>
            <p:spPr bwMode="auto">
              <a:xfrm>
                <a:off x="4304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102602 w 58"/>
                  <a:gd name="T13" fmla="*/ 2131247 h 80"/>
                  <a:gd name="T14" fmla="*/ 0 w 58"/>
                  <a:gd name="T15" fmla="*/ 1067793 h 80"/>
                  <a:gd name="T16" fmla="*/ 1102602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0" name="Freeform 42"/>
              <p:cNvSpPr>
                <a:spLocks/>
              </p:cNvSpPr>
              <p:nvPr/>
            </p:nvSpPr>
            <p:spPr bwMode="auto">
              <a:xfrm>
                <a:off x="3443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076191 w 58"/>
                  <a:gd name="T13" fmla="*/ 2131247 h 80"/>
                  <a:gd name="T14" fmla="*/ 0 w 58"/>
                  <a:gd name="T15" fmla="*/ 1067793 h 80"/>
                  <a:gd name="T16" fmla="*/ 1076191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1" name="Freeform 43"/>
              <p:cNvSpPr>
                <a:spLocks noEditPoints="1"/>
              </p:cNvSpPr>
              <p:nvPr/>
            </p:nvSpPr>
            <p:spPr bwMode="auto">
              <a:xfrm>
                <a:off x="4643" y="1971"/>
                <a:ext cx="342" cy="343"/>
              </a:xfrm>
              <a:custGeom>
                <a:avLst/>
                <a:gdLst>
                  <a:gd name="T0" fmla="*/ 2087516 w 80"/>
                  <a:gd name="T1" fmla="*/ 1067793 h 80"/>
                  <a:gd name="T2" fmla="*/ 1043720 w 80"/>
                  <a:gd name="T3" fmla="*/ 2131247 h 80"/>
                  <a:gd name="T4" fmla="*/ 0 w 80"/>
                  <a:gd name="T5" fmla="*/ 1067793 h 80"/>
                  <a:gd name="T6" fmla="*/ 1043720 w 80"/>
                  <a:gd name="T7" fmla="*/ 0 h 80"/>
                  <a:gd name="T8" fmla="*/ 2087516 w 80"/>
                  <a:gd name="T9" fmla="*/ 1067793 h 80"/>
                  <a:gd name="T10" fmla="*/ 1043720 w 80"/>
                  <a:gd name="T11" fmla="*/ 534604 h 80"/>
                  <a:gd name="T12" fmla="*/ 525406 w 80"/>
                  <a:gd name="T13" fmla="*/ 1067793 h 80"/>
                  <a:gd name="T14" fmla="*/ 1043720 w 80"/>
                  <a:gd name="T15" fmla="*/ 1596643 h 80"/>
                  <a:gd name="T16" fmla="*/ 1562089 w 80"/>
                  <a:gd name="T17" fmla="*/ 1067793 h 80"/>
                  <a:gd name="T18" fmla="*/ 1043720 w 80"/>
                  <a:gd name="T19" fmla="*/ 534604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80"/>
                  <a:gd name="T32" fmla="*/ 80 w 80"/>
                  <a:gd name="T33" fmla="*/ 80 h 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2" name="Freeform 44"/>
              <p:cNvSpPr>
                <a:spLocks/>
              </p:cNvSpPr>
              <p:nvPr/>
            </p:nvSpPr>
            <p:spPr bwMode="auto">
              <a:xfrm>
                <a:off x="4000" y="1971"/>
                <a:ext cx="223" cy="343"/>
              </a:xfrm>
              <a:custGeom>
                <a:avLst/>
                <a:gdLst>
                  <a:gd name="T0" fmla="*/ 1256138 w 52"/>
                  <a:gd name="T1" fmla="*/ 502838 h 80"/>
                  <a:gd name="T2" fmla="*/ 853044 w 52"/>
                  <a:gd name="T3" fmla="*/ 453502 h 80"/>
                  <a:gd name="T4" fmla="*/ 535046 w 52"/>
                  <a:gd name="T5" fmla="*/ 614369 h 80"/>
                  <a:gd name="T6" fmla="*/ 771499 w 52"/>
                  <a:gd name="T7" fmla="*/ 801244 h 80"/>
                  <a:gd name="T8" fmla="*/ 908180 w 52"/>
                  <a:gd name="T9" fmla="*/ 850584 h 80"/>
                  <a:gd name="T10" fmla="*/ 1386747 w 52"/>
                  <a:gd name="T11" fmla="*/ 1441530 h 80"/>
                  <a:gd name="T12" fmla="*/ 559726 w 52"/>
                  <a:gd name="T13" fmla="*/ 2131247 h 80"/>
                  <a:gd name="T14" fmla="*/ 0 w 52"/>
                  <a:gd name="T15" fmla="*/ 2050145 h 80"/>
                  <a:gd name="T16" fmla="*/ 0 w 52"/>
                  <a:gd name="T17" fmla="*/ 1596643 h 80"/>
                  <a:gd name="T18" fmla="*/ 478567 w 52"/>
                  <a:gd name="T19" fmla="*/ 1677750 h 80"/>
                  <a:gd name="T20" fmla="*/ 853044 w 52"/>
                  <a:gd name="T21" fmla="*/ 1490871 h 80"/>
                  <a:gd name="T22" fmla="*/ 616591 w 52"/>
                  <a:gd name="T23" fmla="*/ 1279343 h 80"/>
                  <a:gd name="T24" fmla="*/ 503268 w 52"/>
                  <a:gd name="T25" fmla="*/ 1254673 h 80"/>
                  <a:gd name="T26" fmla="*/ 0 w 52"/>
                  <a:gd name="T27" fmla="*/ 640377 h 80"/>
                  <a:gd name="T28" fmla="*/ 747132 w 52"/>
                  <a:gd name="T29" fmla="*/ 0 h 80"/>
                  <a:gd name="T30" fmla="*/ 1256138 w 52"/>
                  <a:gd name="T31" fmla="*/ 81102 h 80"/>
                  <a:gd name="T32" fmla="*/ 1256138 w 52"/>
                  <a:gd name="T33" fmla="*/ 502838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80"/>
                  <a:gd name="T53" fmla="*/ 52 w 52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3" name="Freeform 45"/>
              <p:cNvSpPr>
                <a:spLocks/>
              </p:cNvSpPr>
              <p:nvPr/>
            </p:nvSpPr>
            <p:spPr bwMode="auto">
              <a:xfrm>
                <a:off x="3272" y="1586"/>
                <a:ext cx="81" cy="167"/>
              </a:xfrm>
              <a:custGeom>
                <a:avLst/>
                <a:gdLst>
                  <a:gd name="T0" fmla="*/ 485876 w 19"/>
                  <a:gd name="T1" fmla="*/ 264918 h 39"/>
                  <a:gd name="T2" fmla="*/ 257623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7623 w 19"/>
                  <a:gd name="T9" fmla="*/ 1029491 h 39"/>
                  <a:gd name="T10" fmla="*/ 485876 w 19"/>
                  <a:gd name="T11" fmla="*/ 789088 h 39"/>
                  <a:gd name="T12" fmla="*/ 485876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4" name="Freeform 46"/>
              <p:cNvSpPr>
                <a:spLocks/>
              </p:cNvSpPr>
              <p:nvPr/>
            </p:nvSpPr>
            <p:spPr bwMode="auto">
              <a:xfrm>
                <a:off x="349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5" name="Freeform 47"/>
              <p:cNvSpPr>
                <a:spLocks/>
              </p:cNvSpPr>
              <p:nvPr/>
            </p:nvSpPr>
            <p:spPr bwMode="auto">
              <a:xfrm>
                <a:off x="3722" y="1320"/>
                <a:ext cx="81" cy="514"/>
              </a:xfrm>
              <a:custGeom>
                <a:avLst/>
                <a:gdLst>
                  <a:gd name="T0" fmla="*/ 485876 w 19"/>
                  <a:gd name="T1" fmla="*/ 240710 h 120"/>
                  <a:gd name="T2" fmla="*/ 257623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7623 w 19"/>
                  <a:gd name="T9" fmla="*/ 3174884 h 120"/>
                  <a:gd name="T10" fmla="*/ 485876 w 19"/>
                  <a:gd name="T11" fmla="*/ 2934246 h 120"/>
                  <a:gd name="T12" fmla="*/ 485876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6" name="Freeform 48"/>
              <p:cNvSpPr>
                <a:spLocks/>
              </p:cNvSpPr>
              <p:nvPr/>
            </p:nvSpPr>
            <p:spPr bwMode="auto">
              <a:xfrm>
                <a:off x="394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7" name="Freeform 49"/>
              <p:cNvSpPr>
                <a:spLocks/>
              </p:cNvSpPr>
              <p:nvPr/>
            </p:nvSpPr>
            <p:spPr bwMode="auto">
              <a:xfrm>
                <a:off x="4171" y="1586"/>
                <a:ext cx="86" cy="167"/>
              </a:xfrm>
              <a:custGeom>
                <a:avLst/>
                <a:gdLst>
                  <a:gd name="T0" fmla="*/ 543903 w 20"/>
                  <a:gd name="T1" fmla="*/ 264918 h 39"/>
                  <a:gd name="T2" fmla="*/ 271747 w 20"/>
                  <a:gd name="T3" fmla="*/ 0 h 39"/>
                  <a:gd name="T4" fmla="*/ 0 w 20"/>
                  <a:gd name="T5" fmla="*/ 264918 h 39"/>
                  <a:gd name="T6" fmla="*/ 0 w 20"/>
                  <a:gd name="T7" fmla="*/ 789088 h 39"/>
                  <a:gd name="T8" fmla="*/ 271747 w 20"/>
                  <a:gd name="T9" fmla="*/ 1029491 h 39"/>
                  <a:gd name="T10" fmla="*/ 543903 w 20"/>
                  <a:gd name="T11" fmla="*/ 789088 h 39"/>
                  <a:gd name="T12" fmla="*/ 543903 w 20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39"/>
                  <a:gd name="T23" fmla="*/ 20 w 20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8" name="Freeform 50"/>
              <p:cNvSpPr>
                <a:spLocks/>
              </p:cNvSpPr>
              <p:nvPr/>
            </p:nvSpPr>
            <p:spPr bwMode="auto">
              <a:xfrm>
                <a:off x="439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29" name="Freeform 51"/>
              <p:cNvSpPr>
                <a:spLocks/>
              </p:cNvSpPr>
              <p:nvPr/>
            </p:nvSpPr>
            <p:spPr bwMode="auto">
              <a:xfrm>
                <a:off x="4625" y="1320"/>
                <a:ext cx="82" cy="514"/>
              </a:xfrm>
              <a:custGeom>
                <a:avLst/>
                <a:gdLst>
                  <a:gd name="T0" fmla="*/ 530152 w 19"/>
                  <a:gd name="T1" fmla="*/ 240710 h 120"/>
                  <a:gd name="T2" fmla="*/ 251524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1524 w 19"/>
                  <a:gd name="T9" fmla="*/ 3174884 h 120"/>
                  <a:gd name="T10" fmla="*/ 530152 w 19"/>
                  <a:gd name="T11" fmla="*/ 2934246 h 120"/>
                  <a:gd name="T12" fmla="*/ 530152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30" name="Freeform 52"/>
              <p:cNvSpPr>
                <a:spLocks/>
              </p:cNvSpPr>
              <p:nvPr/>
            </p:nvSpPr>
            <p:spPr bwMode="auto">
              <a:xfrm>
                <a:off x="484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31" name="Freeform 53"/>
              <p:cNvSpPr>
                <a:spLocks/>
              </p:cNvSpPr>
              <p:nvPr/>
            </p:nvSpPr>
            <p:spPr bwMode="auto">
              <a:xfrm>
                <a:off x="5075" y="1586"/>
                <a:ext cx="82" cy="167"/>
              </a:xfrm>
              <a:custGeom>
                <a:avLst/>
                <a:gdLst>
                  <a:gd name="T0" fmla="*/ 530152 w 19"/>
                  <a:gd name="T1" fmla="*/ 264918 h 39"/>
                  <a:gd name="T2" fmla="*/ 251524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1524 w 19"/>
                  <a:gd name="T9" fmla="*/ 1029491 h 39"/>
                  <a:gd name="T10" fmla="*/ 530152 w 19"/>
                  <a:gd name="T11" fmla="*/ 789088 h 39"/>
                  <a:gd name="T12" fmla="*/ 530152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emf"/><Relationship Id="rId21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4" Type="http://schemas.openxmlformats.org/officeDocument/2006/relationships/image" Target="../media/image1.emf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16333" y="6453872"/>
            <a:ext cx="868683" cy="16459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332508"/>
            <a:ext cx="8337550" cy="471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95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7F7F7F"/>
                </a:solidFill>
                <a:latin typeface="Arial" charset="0"/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1690"/>
            <a:ext cx="83375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49263" y="6239256"/>
            <a:ext cx="8326437" cy="914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51154" y="6356350"/>
            <a:ext cx="1431503" cy="283464"/>
            <a:chOff x="457200" y="609600"/>
            <a:chExt cx="2133600" cy="404813"/>
          </a:xfrm>
        </p:grpSpPr>
        <p:pic>
          <p:nvPicPr>
            <p:cNvPr id="81" name="Picture 3"/>
            <p:cNvPicPr>
              <a:picLocks noChangeAspect="1" noChangeArrowheads="1"/>
            </p:cNvPicPr>
            <p:nvPr userDrawn="1"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416050" y="701788"/>
              <a:ext cx="1174750" cy="31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2" name="Group 38"/>
            <p:cNvGrpSpPr>
              <a:grpSpLocks/>
            </p:cNvGrpSpPr>
            <p:nvPr userDrawn="1"/>
          </p:nvGrpSpPr>
          <p:grpSpPr bwMode="auto">
            <a:xfrm>
              <a:off x="457200" y="609600"/>
              <a:ext cx="708025" cy="371475"/>
              <a:chOff x="3272" y="1316"/>
              <a:chExt cx="1889" cy="1002"/>
            </a:xfrm>
          </p:grpSpPr>
          <p:sp>
            <p:nvSpPr>
              <p:cNvPr id="83" name="AutoShape 39"/>
              <p:cNvSpPr>
                <a:spLocks noChangeAspect="1" noChangeArrowheads="1" noTextEdit="1"/>
              </p:cNvSpPr>
              <p:nvPr/>
            </p:nvSpPr>
            <p:spPr bwMode="auto">
              <a:xfrm>
                <a:off x="3272" y="1316"/>
                <a:ext cx="1889" cy="1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4" name="Rectangle 40"/>
              <p:cNvSpPr>
                <a:spLocks noChangeArrowheads="1"/>
              </p:cNvSpPr>
              <p:nvPr/>
            </p:nvSpPr>
            <p:spPr bwMode="auto">
              <a:xfrm>
                <a:off x="3803" y="1980"/>
                <a:ext cx="86" cy="325"/>
              </a:xfrm>
              <a:prstGeom prst="rect">
                <a:avLst/>
              </a:prstGeom>
              <a:solidFill>
                <a:srgbClr val="B21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5" name="Freeform 41"/>
              <p:cNvSpPr>
                <a:spLocks/>
              </p:cNvSpPr>
              <p:nvPr/>
            </p:nvSpPr>
            <p:spPr bwMode="auto">
              <a:xfrm>
                <a:off x="4304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102602 w 58"/>
                  <a:gd name="T13" fmla="*/ 2131247 h 80"/>
                  <a:gd name="T14" fmla="*/ 0 w 58"/>
                  <a:gd name="T15" fmla="*/ 1067793 h 80"/>
                  <a:gd name="T16" fmla="*/ 1102602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6" name="Freeform 42"/>
              <p:cNvSpPr>
                <a:spLocks/>
              </p:cNvSpPr>
              <p:nvPr/>
            </p:nvSpPr>
            <p:spPr bwMode="auto">
              <a:xfrm>
                <a:off x="3443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076191 w 58"/>
                  <a:gd name="T13" fmla="*/ 2131247 h 80"/>
                  <a:gd name="T14" fmla="*/ 0 w 58"/>
                  <a:gd name="T15" fmla="*/ 1067793 h 80"/>
                  <a:gd name="T16" fmla="*/ 1076191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7" name="Freeform 43"/>
              <p:cNvSpPr>
                <a:spLocks noEditPoints="1"/>
              </p:cNvSpPr>
              <p:nvPr/>
            </p:nvSpPr>
            <p:spPr bwMode="auto">
              <a:xfrm>
                <a:off x="4643" y="1971"/>
                <a:ext cx="342" cy="343"/>
              </a:xfrm>
              <a:custGeom>
                <a:avLst/>
                <a:gdLst>
                  <a:gd name="T0" fmla="*/ 2087516 w 80"/>
                  <a:gd name="T1" fmla="*/ 1067793 h 80"/>
                  <a:gd name="T2" fmla="*/ 1043720 w 80"/>
                  <a:gd name="T3" fmla="*/ 2131247 h 80"/>
                  <a:gd name="T4" fmla="*/ 0 w 80"/>
                  <a:gd name="T5" fmla="*/ 1067793 h 80"/>
                  <a:gd name="T6" fmla="*/ 1043720 w 80"/>
                  <a:gd name="T7" fmla="*/ 0 h 80"/>
                  <a:gd name="T8" fmla="*/ 2087516 w 80"/>
                  <a:gd name="T9" fmla="*/ 1067793 h 80"/>
                  <a:gd name="T10" fmla="*/ 1043720 w 80"/>
                  <a:gd name="T11" fmla="*/ 534604 h 80"/>
                  <a:gd name="T12" fmla="*/ 525406 w 80"/>
                  <a:gd name="T13" fmla="*/ 1067793 h 80"/>
                  <a:gd name="T14" fmla="*/ 1043720 w 80"/>
                  <a:gd name="T15" fmla="*/ 1596643 h 80"/>
                  <a:gd name="T16" fmla="*/ 1562089 w 80"/>
                  <a:gd name="T17" fmla="*/ 1067793 h 80"/>
                  <a:gd name="T18" fmla="*/ 1043720 w 80"/>
                  <a:gd name="T19" fmla="*/ 534604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80"/>
                  <a:gd name="T32" fmla="*/ 80 w 80"/>
                  <a:gd name="T33" fmla="*/ 80 h 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8" name="Freeform 44"/>
              <p:cNvSpPr>
                <a:spLocks/>
              </p:cNvSpPr>
              <p:nvPr/>
            </p:nvSpPr>
            <p:spPr bwMode="auto">
              <a:xfrm>
                <a:off x="4000" y="1971"/>
                <a:ext cx="223" cy="343"/>
              </a:xfrm>
              <a:custGeom>
                <a:avLst/>
                <a:gdLst>
                  <a:gd name="T0" fmla="*/ 1256138 w 52"/>
                  <a:gd name="T1" fmla="*/ 502838 h 80"/>
                  <a:gd name="T2" fmla="*/ 853044 w 52"/>
                  <a:gd name="T3" fmla="*/ 453502 h 80"/>
                  <a:gd name="T4" fmla="*/ 535046 w 52"/>
                  <a:gd name="T5" fmla="*/ 614369 h 80"/>
                  <a:gd name="T6" fmla="*/ 771499 w 52"/>
                  <a:gd name="T7" fmla="*/ 801244 h 80"/>
                  <a:gd name="T8" fmla="*/ 908180 w 52"/>
                  <a:gd name="T9" fmla="*/ 850584 h 80"/>
                  <a:gd name="T10" fmla="*/ 1386747 w 52"/>
                  <a:gd name="T11" fmla="*/ 1441530 h 80"/>
                  <a:gd name="T12" fmla="*/ 559726 w 52"/>
                  <a:gd name="T13" fmla="*/ 2131247 h 80"/>
                  <a:gd name="T14" fmla="*/ 0 w 52"/>
                  <a:gd name="T15" fmla="*/ 2050145 h 80"/>
                  <a:gd name="T16" fmla="*/ 0 w 52"/>
                  <a:gd name="T17" fmla="*/ 1596643 h 80"/>
                  <a:gd name="T18" fmla="*/ 478567 w 52"/>
                  <a:gd name="T19" fmla="*/ 1677750 h 80"/>
                  <a:gd name="T20" fmla="*/ 853044 w 52"/>
                  <a:gd name="T21" fmla="*/ 1490871 h 80"/>
                  <a:gd name="T22" fmla="*/ 616591 w 52"/>
                  <a:gd name="T23" fmla="*/ 1279343 h 80"/>
                  <a:gd name="T24" fmla="*/ 503268 w 52"/>
                  <a:gd name="T25" fmla="*/ 1254673 h 80"/>
                  <a:gd name="T26" fmla="*/ 0 w 52"/>
                  <a:gd name="T27" fmla="*/ 640377 h 80"/>
                  <a:gd name="T28" fmla="*/ 747132 w 52"/>
                  <a:gd name="T29" fmla="*/ 0 h 80"/>
                  <a:gd name="T30" fmla="*/ 1256138 w 52"/>
                  <a:gd name="T31" fmla="*/ 81102 h 80"/>
                  <a:gd name="T32" fmla="*/ 1256138 w 52"/>
                  <a:gd name="T33" fmla="*/ 502838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80"/>
                  <a:gd name="T53" fmla="*/ 52 w 52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9" name="Freeform 45"/>
              <p:cNvSpPr>
                <a:spLocks/>
              </p:cNvSpPr>
              <p:nvPr/>
            </p:nvSpPr>
            <p:spPr bwMode="auto">
              <a:xfrm>
                <a:off x="3272" y="1586"/>
                <a:ext cx="81" cy="167"/>
              </a:xfrm>
              <a:custGeom>
                <a:avLst/>
                <a:gdLst>
                  <a:gd name="T0" fmla="*/ 485876 w 19"/>
                  <a:gd name="T1" fmla="*/ 264918 h 39"/>
                  <a:gd name="T2" fmla="*/ 257623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7623 w 19"/>
                  <a:gd name="T9" fmla="*/ 1029491 h 39"/>
                  <a:gd name="T10" fmla="*/ 485876 w 19"/>
                  <a:gd name="T11" fmla="*/ 789088 h 39"/>
                  <a:gd name="T12" fmla="*/ 485876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0" name="Freeform 46"/>
              <p:cNvSpPr>
                <a:spLocks/>
              </p:cNvSpPr>
              <p:nvPr/>
            </p:nvSpPr>
            <p:spPr bwMode="auto">
              <a:xfrm>
                <a:off x="349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1" name="Freeform 47"/>
              <p:cNvSpPr>
                <a:spLocks/>
              </p:cNvSpPr>
              <p:nvPr/>
            </p:nvSpPr>
            <p:spPr bwMode="auto">
              <a:xfrm>
                <a:off x="3722" y="1320"/>
                <a:ext cx="81" cy="514"/>
              </a:xfrm>
              <a:custGeom>
                <a:avLst/>
                <a:gdLst>
                  <a:gd name="T0" fmla="*/ 485876 w 19"/>
                  <a:gd name="T1" fmla="*/ 240710 h 120"/>
                  <a:gd name="T2" fmla="*/ 257623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7623 w 19"/>
                  <a:gd name="T9" fmla="*/ 3174884 h 120"/>
                  <a:gd name="T10" fmla="*/ 485876 w 19"/>
                  <a:gd name="T11" fmla="*/ 2934246 h 120"/>
                  <a:gd name="T12" fmla="*/ 485876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2" name="Freeform 48"/>
              <p:cNvSpPr>
                <a:spLocks/>
              </p:cNvSpPr>
              <p:nvPr/>
            </p:nvSpPr>
            <p:spPr bwMode="auto">
              <a:xfrm>
                <a:off x="394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3" name="Freeform 49"/>
              <p:cNvSpPr>
                <a:spLocks/>
              </p:cNvSpPr>
              <p:nvPr/>
            </p:nvSpPr>
            <p:spPr bwMode="auto">
              <a:xfrm>
                <a:off x="4171" y="1586"/>
                <a:ext cx="86" cy="167"/>
              </a:xfrm>
              <a:custGeom>
                <a:avLst/>
                <a:gdLst>
                  <a:gd name="T0" fmla="*/ 543903 w 20"/>
                  <a:gd name="T1" fmla="*/ 264918 h 39"/>
                  <a:gd name="T2" fmla="*/ 271747 w 20"/>
                  <a:gd name="T3" fmla="*/ 0 h 39"/>
                  <a:gd name="T4" fmla="*/ 0 w 20"/>
                  <a:gd name="T5" fmla="*/ 264918 h 39"/>
                  <a:gd name="T6" fmla="*/ 0 w 20"/>
                  <a:gd name="T7" fmla="*/ 789088 h 39"/>
                  <a:gd name="T8" fmla="*/ 271747 w 20"/>
                  <a:gd name="T9" fmla="*/ 1029491 h 39"/>
                  <a:gd name="T10" fmla="*/ 543903 w 20"/>
                  <a:gd name="T11" fmla="*/ 789088 h 39"/>
                  <a:gd name="T12" fmla="*/ 543903 w 20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39"/>
                  <a:gd name="T23" fmla="*/ 20 w 20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4" name="Freeform 50"/>
              <p:cNvSpPr>
                <a:spLocks/>
              </p:cNvSpPr>
              <p:nvPr/>
            </p:nvSpPr>
            <p:spPr bwMode="auto">
              <a:xfrm>
                <a:off x="439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5" name="Freeform 51"/>
              <p:cNvSpPr>
                <a:spLocks/>
              </p:cNvSpPr>
              <p:nvPr/>
            </p:nvSpPr>
            <p:spPr bwMode="auto">
              <a:xfrm>
                <a:off x="4625" y="1320"/>
                <a:ext cx="82" cy="514"/>
              </a:xfrm>
              <a:custGeom>
                <a:avLst/>
                <a:gdLst>
                  <a:gd name="T0" fmla="*/ 530152 w 19"/>
                  <a:gd name="T1" fmla="*/ 240710 h 120"/>
                  <a:gd name="T2" fmla="*/ 251524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1524 w 19"/>
                  <a:gd name="T9" fmla="*/ 3174884 h 120"/>
                  <a:gd name="T10" fmla="*/ 530152 w 19"/>
                  <a:gd name="T11" fmla="*/ 2934246 h 120"/>
                  <a:gd name="T12" fmla="*/ 530152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6" name="Freeform 52"/>
              <p:cNvSpPr>
                <a:spLocks/>
              </p:cNvSpPr>
              <p:nvPr/>
            </p:nvSpPr>
            <p:spPr bwMode="auto">
              <a:xfrm>
                <a:off x="484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7" name="Freeform 53"/>
              <p:cNvSpPr>
                <a:spLocks/>
              </p:cNvSpPr>
              <p:nvPr/>
            </p:nvSpPr>
            <p:spPr bwMode="auto">
              <a:xfrm>
                <a:off x="5075" y="1586"/>
                <a:ext cx="82" cy="167"/>
              </a:xfrm>
              <a:custGeom>
                <a:avLst/>
                <a:gdLst>
                  <a:gd name="T0" fmla="*/ 530152 w 19"/>
                  <a:gd name="T1" fmla="*/ 264918 h 39"/>
                  <a:gd name="T2" fmla="*/ 251524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1524 w 19"/>
                  <a:gd name="T9" fmla="*/ 1029491 h 39"/>
                  <a:gd name="T10" fmla="*/ 530152 w 19"/>
                  <a:gd name="T11" fmla="*/ 789088 h 39"/>
                  <a:gd name="T12" fmla="*/ 530152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05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9pPr>
    </p:titleStyle>
    <p:bodyStyle>
      <a:lvl1pPr marL="298450" indent="-298450" algn="l" rtl="0" eaLnBrk="0" fontAlgn="base" hangingPunct="0">
        <a:spcBef>
          <a:spcPts val="676"/>
        </a:spcBef>
        <a:spcAft>
          <a:spcPct val="0"/>
        </a:spcAft>
        <a:buClr>
          <a:schemeClr val="accent3"/>
        </a:buClr>
        <a:buFont typeface="Wingdings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36588" indent="-336550" algn="l" rtl="0" eaLnBrk="0" fontAlgn="base" hangingPunct="0">
        <a:spcBef>
          <a:spcPts val="624"/>
        </a:spcBef>
        <a:spcAft>
          <a:spcPct val="0"/>
        </a:spcAft>
        <a:buClr>
          <a:schemeClr val="accent4"/>
        </a:buClr>
        <a:buFont typeface="Wingdings" charset="2"/>
        <a:buChar char="§"/>
        <a:defRPr sz="2600">
          <a:solidFill>
            <a:schemeClr val="tx1"/>
          </a:solidFill>
          <a:latin typeface="+mn-lt"/>
        </a:defRPr>
      </a:lvl2pPr>
      <a:lvl3pPr marL="927100" indent="-288925" algn="l" rtl="0" eaLnBrk="0" fontAlgn="base" hangingPunct="0">
        <a:spcBef>
          <a:spcPts val="576"/>
        </a:spcBef>
        <a:spcAft>
          <a:spcPct val="0"/>
        </a:spcAft>
        <a:buClr>
          <a:schemeClr val="bg2"/>
        </a:buClr>
        <a:buFont typeface="Wingdings" charset="2"/>
        <a:buChar char="§"/>
        <a:defRPr sz="2400">
          <a:solidFill>
            <a:schemeClr val="tx1"/>
          </a:solidFill>
          <a:latin typeface="+mn-lt"/>
        </a:defRPr>
      </a:lvl3pPr>
      <a:lvl4pPr marL="1236663" indent="-307975" algn="l" rtl="0" eaLnBrk="0" fontAlgn="base" hangingPunct="0">
        <a:spcBef>
          <a:spcPts val="480"/>
        </a:spcBef>
        <a:spcAft>
          <a:spcPct val="0"/>
        </a:spcAft>
        <a:buClr>
          <a:schemeClr val="accent6"/>
        </a:buClr>
        <a:buFont typeface="Wingdings" charset="2"/>
        <a:buChar char="§"/>
        <a:defRPr sz="2000">
          <a:solidFill>
            <a:schemeClr val="tx1"/>
          </a:solidFill>
          <a:latin typeface="+mn-lt"/>
        </a:defRPr>
      </a:lvl4pPr>
      <a:lvl5pPr marL="1504950" indent="-266700" algn="l" rtl="0" eaLnBrk="0" fontAlgn="base" hangingPunct="0">
        <a:spcBef>
          <a:spcPts val="480"/>
        </a:spcBef>
        <a:spcAft>
          <a:spcPct val="0"/>
        </a:spcAft>
        <a:buClr>
          <a:schemeClr val="accent5"/>
        </a:buClr>
        <a:buFont typeface="Wingdings" charset="2"/>
        <a:buChar char="§"/>
        <a:defRPr sz="2000">
          <a:solidFill>
            <a:schemeClr val="tx1"/>
          </a:solidFill>
          <a:latin typeface="+mn-lt"/>
        </a:defRPr>
      </a:lvl5pPr>
      <a:lvl6pPr marL="19621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6pPr>
      <a:lvl7pPr marL="24193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7pPr>
      <a:lvl8pPr marL="28765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8pPr>
      <a:lvl9pPr marL="33337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16333" y="6453872"/>
            <a:ext cx="868683" cy="164592"/>
          </a:xfrm>
          <a:prstGeom prst="rect">
            <a:avLst/>
          </a:prstGeom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9400" y="6442365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defRPr sz="1000" b="1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  <a:latin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1029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1332508"/>
            <a:ext cx="8337550" cy="471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95" name="Rectangle 7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79965" y="6442365"/>
            <a:ext cx="4682835" cy="33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ClrTx/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7F7F7F"/>
                </a:solidFill>
                <a:latin typeface="Arial" charset="0"/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1690"/>
            <a:ext cx="83375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49263" y="6239256"/>
            <a:ext cx="8326437" cy="9144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9C5B14"/>
              </a:buClr>
              <a:buFont typeface="Wingdings 2" pitchFamily="18" charset="2"/>
              <a:buNone/>
            </a:pPr>
            <a:endParaRPr lang="en-US" sz="2000" dirty="0">
              <a:solidFill>
                <a:srgbClr val="302C24"/>
              </a:solidFill>
              <a:latin typeface="Arial" charset="0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51154" y="6356350"/>
            <a:ext cx="1431503" cy="283464"/>
            <a:chOff x="457200" y="609600"/>
            <a:chExt cx="2133600" cy="404813"/>
          </a:xfrm>
        </p:grpSpPr>
        <p:pic>
          <p:nvPicPr>
            <p:cNvPr id="81" name="Picture 3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16050" y="701788"/>
              <a:ext cx="1174750" cy="312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2" name="Group 38"/>
            <p:cNvGrpSpPr>
              <a:grpSpLocks/>
            </p:cNvGrpSpPr>
            <p:nvPr userDrawn="1"/>
          </p:nvGrpSpPr>
          <p:grpSpPr bwMode="auto">
            <a:xfrm>
              <a:off x="457200" y="609600"/>
              <a:ext cx="708025" cy="371475"/>
              <a:chOff x="3272" y="1316"/>
              <a:chExt cx="1889" cy="1002"/>
            </a:xfrm>
          </p:grpSpPr>
          <p:sp>
            <p:nvSpPr>
              <p:cNvPr id="83" name="AutoShape 39"/>
              <p:cNvSpPr>
                <a:spLocks noChangeAspect="1" noChangeArrowheads="1" noTextEdit="1"/>
              </p:cNvSpPr>
              <p:nvPr/>
            </p:nvSpPr>
            <p:spPr bwMode="auto">
              <a:xfrm>
                <a:off x="3272" y="1316"/>
                <a:ext cx="1889" cy="1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4" name="Rectangle 40"/>
              <p:cNvSpPr>
                <a:spLocks noChangeArrowheads="1"/>
              </p:cNvSpPr>
              <p:nvPr/>
            </p:nvSpPr>
            <p:spPr bwMode="auto">
              <a:xfrm>
                <a:off x="3803" y="1980"/>
                <a:ext cx="86" cy="325"/>
              </a:xfrm>
              <a:prstGeom prst="rect">
                <a:avLst/>
              </a:prstGeom>
              <a:solidFill>
                <a:srgbClr val="B21A1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5" name="Freeform 41"/>
              <p:cNvSpPr>
                <a:spLocks/>
              </p:cNvSpPr>
              <p:nvPr/>
            </p:nvSpPr>
            <p:spPr bwMode="auto">
              <a:xfrm>
                <a:off x="4304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102602 w 58"/>
                  <a:gd name="T13" fmla="*/ 2131247 h 80"/>
                  <a:gd name="T14" fmla="*/ 0 w 58"/>
                  <a:gd name="T15" fmla="*/ 1067793 h 80"/>
                  <a:gd name="T16" fmla="*/ 1102602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6" name="Freeform 42"/>
              <p:cNvSpPr>
                <a:spLocks/>
              </p:cNvSpPr>
              <p:nvPr/>
            </p:nvSpPr>
            <p:spPr bwMode="auto">
              <a:xfrm>
                <a:off x="3443" y="1971"/>
                <a:ext cx="249" cy="343"/>
              </a:xfrm>
              <a:custGeom>
                <a:avLst/>
                <a:gdLst>
                  <a:gd name="T0" fmla="*/ 1558835 w 58"/>
                  <a:gd name="T1" fmla="*/ 640377 h 80"/>
                  <a:gd name="T2" fmla="*/ 1127446 w 58"/>
                  <a:gd name="T3" fmla="*/ 534604 h 80"/>
                  <a:gd name="T4" fmla="*/ 562895 w 58"/>
                  <a:gd name="T5" fmla="*/ 1067793 h 80"/>
                  <a:gd name="T6" fmla="*/ 1127446 w 58"/>
                  <a:gd name="T7" fmla="*/ 1596643 h 80"/>
                  <a:gd name="T8" fmla="*/ 1558835 w 58"/>
                  <a:gd name="T9" fmla="*/ 1490871 h 80"/>
                  <a:gd name="T10" fmla="*/ 1558835 w 58"/>
                  <a:gd name="T11" fmla="*/ 2050145 h 80"/>
                  <a:gd name="T12" fmla="*/ 1076191 w 58"/>
                  <a:gd name="T13" fmla="*/ 2131247 h 80"/>
                  <a:gd name="T14" fmla="*/ 0 w 58"/>
                  <a:gd name="T15" fmla="*/ 1067793 h 80"/>
                  <a:gd name="T16" fmla="*/ 1076191 w 58"/>
                  <a:gd name="T17" fmla="*/ 0 h 80"/>
                  <a:gd name="T18" fmla="*/ 1558835 w 58"/>
                  <a:gd name="T19" fmla="*/ 81102 h 80"/>
                  <a:gd name="T20" fmla="*/ 1558835 w 58"/>
                  <a:gd name="T21" fmla="*/ 640377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80"/>
                  <a:gd name="T35" fmla="*/ 58 w 58"/>
                  <a:gd name="T36" fmla="*/ 80 h 8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7" name="Freeform 43"/>
              <p:cNvSpPr>
                <a:spLocks noEditPoints="1"/>
              </p:cNvSpPr>
              <p:nvPr/>
            </p:nvSpPr>
            <p:spPr bwMode="auto">
              <a:xfrm>
                <a:off x="4643" y="1971"/>
                <a:ext cx="342" cy="343"/>
              </a:xfrm>
              <a:custGeom>
                <a:avLst/>
                <a:gdLst>
                  <a:gd name="T0" fmla="*/ 2087516 w 80"/>
                  <a:gd name="T1" fmla="*/ 1067793 h 80"/>
                  <a:gd name="T2" fmla="*/ 1043720 w 80"/>
                  <a:gd name="T3" fmla="*/ 2131247 h 80"/>
                  <a:gd name="T4" fmla="*/ 0 w 80"/>
                  <a:gd name="T5" fmla="*/ 1067793 h 80"/>
                  <a:gd name="T6" fmla="*/ 1043720 w 80"/>
                  <a:gd name="T7" fmla="*/ 0 h 80"/>
                  <a:gd name="T8" fmla="*/ 2087516 w 80"/>
                  <a:gd name="T9" fmla="*/ 1067793 h 80"/>
                  <a:gd name="T10" fmla="*/ 1043720 w 80"/>
                  <a:gd name="T11" fmla="*/ 534604 h 80"/>
                  <a:gd name="T12" fmla="*/ 525406 w 80"/>
                  <a:gd name="T13" fmla="*/ 1067793 h 80"/>
                  <a:gd name="T14" fmla="*/ 1043720 w 80"/>
                  <a:gd name="T15" fmla="*/ 1596643 h 80"/>
                  <a:gd name="T16" fmla="*/ 1562089 w 80"/>
                  <a:gd name="T17" fmla="*/ 1067793 h 80"/>
                  <a:gd name="T18" fmla="*/ 1043720 w 80"/>
                  <a:gd name="T19" fmla="*/ 534604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0"/>
                  <a:gd name="T31" fmla="*/ 0 h 80"/>
                  <a:gd name="T32" fmla="*/ 80 w 80"/>
                  <a:gd name="T33" fmla="*/ 80 h 8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8" name="Freeform 44"/>
              <p:cNvSpPr>
                <a:spLocks/>
              </p:cNvSpPr>
              <p:nvPr/>
            </p:nvSpPr>
            <p:spPr bwMode="auto">
              <a:xfrm>
                <a:off x="4000" y="1971"/>
                <a:ext cx="223" cy="343"/>
              </a:xfrm>
              <a:custGeom>
                <a:avLst/>
                <a:gdLst>
                  <a:gd name="T0" fmla="*/ 1256138 w 52"/>
                  <a:gd name="T1" fmla="*/ 502838 h 80"/>
                  <a:gd name="T2" fmla="*/ 853044 w 52"/>
                  <a:gd name="T3" fmla="*/ 453502 h 80"/>
                  <a:gd name="T4" fmla="*/ 535046 w 52"/>
                  <a:gd name="T5" fmla="*/ 614369 h 80"/>
                  <a:gd name="T6" fmla="*/ 771499 w 52"/>
                  <a:gd name="T7" fmla="*/ 801244 h 80"/>
                  <a:gd name="T8" fmla="*/ 908180 w 52"/>
                  <a:gd name="T9" fmla="*/ 850584 h 80"/>
                  <a:gd name="T10" fmla="*/ 1386747 w 52"/>
                  <a:gd name="T11" fmla="*/ 1441530 h 80"/>
                  <a:gd name="T12" fmla="*/ 559726 w 52"/>
                  <a:gd name="T13" fmla="*/ 2131247 h 80"/>
                  <a:gd name="T14" fmla="*/ 0 w 52"/>
                  <a:gd name="T15" fmla="*/ 2050145 h 80"/>
                  <a:gd name="T16" fmla="*/ 0 w 52"/>
                  <a:gd name="T17" fmla="*/ 1596643 h 80"/>
                  <a:gd name="T18" fmla="*/ 478567 w 52"/>
                  <a:gd name="T19" fmla="*/ 1677750 h 80"/>
                  <a:gd name="T20" fmla="*/ 853044 w 52"/>
                  <a:gd name="T21" fmla="*/ 1490871 h 80"/>
                  <a:gd name="T22" fmla="*/ 616591 w 52"/>
                  <a:gd name="T23" fmla="*/ 1279343 h 80"/>
                  <a:gd name="T24" fmla="*/ 503268 w 52"/>
                  <a:gd name="T25" fmla="*/ 1254673 h 80"/>
                  <a:gd name="T26" fmla="*/ 0 w 52"/>
                  <a:gd name="T27" fmla="*/ 640377 h 80"/>
                  <a:gd name="T28" fmla="*/ 747132 w 52"/>
                  <a:gd name="T29" fmla="*/ 0 h 80"/>
                  <a:gd name="T30" fmla="*/ 1256138 w 52"/>
                  <a:gd name="T31" fmla="*/ 81102 h 80"/>
                  <a:gd name="T32" fmla="*/ 1256138 w 52"/>
                  <a:gd name="T33" fmla="*/ 502838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80"/>
                  <a:gd name="T53" fmla="*/ 52 w 52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solidFill>
                <a:srgbClr val="B2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89" name="Freeform 45"/>
              <p:cNvSpPr>
                <a:spLocks/>
              </p:cNvSpPr>
              <p:nvPr/>
            </p:nvSpPr>
            <p:spPr bwMode="auto">
              <a:xfrm>
                <a:off x="3272" y="1586"/>
                <a:ext cx="81" cy="167"/>
              </a:xfrm>
              <a:custGeom>
                <a:avLst/>
                <a:gdLst>
                  <a:gd name="T0" fmla="*/ 485876 w 19"/>
                  <a:gd name="T1" fmla="*/ 264918 h 39"/>
                  <a:gd name="T2" fmla="*/ 257623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7623 w 19"/>
                  <a:gd name="T9" fmla="*/ 1029491 h 39"/>
                  <a:gd name="T10" fmla="*/ 485876 w 19"/>
                  <a:gd name="T11" fmla="*/ 789088 h 39"/>
                  <a:gd name="T12" fmla="*/ 485876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10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0" name="Freeform 46"/>
              <p:cNvSpPr>
                <a:spLocks/>
              </p:cNvSpPr>
              <p:nvPr/>
            </p:nvSpPr>
            <p:spPr bwMode="auto">
              <a:xfrm>
                <a:off x="349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4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4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1" name="Freeform 47"/>
              <p:cNvSpPr>
                <a:spLocks/>
              </p:cNvSpPr>
              <p:nvPr/>
            </p:nvSpPr>
            <p:spPr bwMode="auto">
              <a:xfrm>
                <a:off x="3722" y="1320"/>
                <a:ext cx="81" cy="514"/>
              </a:xfrm>
              <a:custGeom>
                <a:avLst/>
                <a:gdLst>
                  <a:gd name="T0" fmla="*/ 485876 w 19"/>
                  <a:gd name="T1" fmla="*/ 240710 h 120"/>
                  <a:gd name="T2" fmla="*/ 257623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7623 w 19"/>
                  <a:gd name="T9" fmla="*/ 3174884 h 120"/>
                  <a:gd name="T10" fmla="*/ 485876 w 19"/>
                  <a:gd name="T11" fmla="*/ 2934246 h 120"/>
                  <a:gd name="T12" fmla="*/ 485876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5" y="120"/>
                      <a:pt x="10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2" name="Freeform 48"/>
              <p:cNvSpPr>
                <a:spLocks/>
              </p:cNvSpPr>
              <p:nvPr/>
            </p:nvSpPr>
            <p:spPr bwMode="auto">
              <a:xfrm>
                <a:off x="3949" y="1474"/>
                <a:ext cx="81" cy="279"/>
              </a:xfrm>
              <a:custGeom>
                <a:avLst/>
                <a:gdLst>
                  <a:gd name="T0" fmla="*/ 485876 w 19"/>
                  <a:gd name="T1" fmla="*/ 243417 h 65"/>
                  <a:gd name="T2" fmla="*/ 228254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28254 w 19"/>
                  <a:gd name="T9" fmla="*/ 1745407 h 65"/>
                  <a:gd name="T10" fmla="*/ 485876 w 19"/>
                  <a:gd name="T11" fmla="*/ 1500646 h 65"/>
                  <a:gd name="T12" fmla="*/ 485876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9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3" name="Freeform 49"/>
              <p:cNvSpPr>
                <a:spLocks/>
              </p:cNvSpPr>
              <p:nvPr/>
            </p:nvSpPr>
            <p:spPr bwMode="auto">
              <a:xfrm>
                <a:off x="4171" y="1586"/>
                <a:ext cx="86" cy="167"/>
              </a:xfrm>
              <a:custGeom>
                <a:avLst/>
                <a:gdLst>
                  <a:gd name="T0" fmla="*/ 543903 w 20"/>
                  <a:gd name="T1" fmla="*/ 264918 h 39"/>
                  <a:gd name="T2" fmla="*/ 271747 w 20"/>
                  <a:gd name="T3" fmla="*/ 0 h 39"/>
                  <a:gd name="T4" fmla="*/ 0 w 20"/>
                  <a:gd name="T5" fmla="*/ 264918 h 39"/>
                  <a:gd name="T6" fmla="*/ 0 w 20"/>
                  <a:gd name="T7" fmla="*/ 789088 h 39"/>
                  <a:gd name="T8" fmla="*/ 271747 w 20"/>
                  <a:gd name="T9" fmla="*/ 1029491 h 39"/>
                  <a:gd name="T10" fmla="*/ 543903 w 20"/>
                  <a:gd name="T11" fmla="*/ 789088 h 39"/>
                  <a:gd name="T12" fmla="*/ 543903 w 20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39"/>
                  <a:gd name="T23" fmla="*/ 20 w 20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39">
                    <a:moveTo>
                      <a:pt x="20" y="10"/>
                    </a:moveTo>
                    <a:cubicBezTo>
                      <a:pt x="20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5" y="39"/>
                      <a:pt x="10" y="39"/>
                    </a:cubicBezTo>
                    <a:cubicBezTo>
                      <a:pt x="15" y="39"/>
                      <a:pt x="20" y="35"/>
                      <a:pt x="20" y="30"/>
                    </a:cubicBezTo>
                    <a:lnTo>
                      <a:pt x="20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4" name="Freeform 50"/>
              <p:cNvSpPr>
                <a:spLocks/>
              </p:cNvSpPr>
              <p:nvPr/>
            </p:nvSpPr>
            <p:spPr bwMode="auto">
              <a:xfrm>
                <a:off x="439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4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5" name="Freeform 51"/>
              <p:cNvSpPr>
                <a:spLocks/>
              </p:cNvSpPr>
              <p:nvPr/>
            </p:nvSpPr>
            <p:spPr bwMode="auto">
              <a:xfrm>
                <a:off x="4625" y="1320"/>
                <a:ext cx="82" cy="514"/>
              </a:xfrm>
              <a:custGeom>
                <a:avLst/>
                <a:gdLst>
                  <a:gd name="T0" fmla="*/ 530152 w 19"/>
                  <a:gd name="T1" fmla="*/ 240710 h 120"/>
                  <a:gd name="T2" fmla="*/ 251524 w 19"/>
                  <a:gd name="T3" fmla="*/ 0 h 120"/>
                  <a:gd name="T4" fmla="*/ 0 w 19"/>
                  <a:gd name="T5" fmla="*/ 240710 h 120"/>
                  <a:gd name="T6" fmla="*/ 0 w 19"/>
                  <a:gd name="T7" fmla="*/ 2934246 h 120"/>
                  <a:gd name="T8" fmla="*/ 251524 w 19"/>
                  <a:gd name="T9" fmla="*/ 3174884 h 120"/>
                  <a:gd name="T10" fmla="*/ 530152 w 19"/>
                  <a:gd name="T11" fmla="*/ 2934246 h 120"/>
                  <a:gd name="T12" fmla="*/ 530152 w 19"/>
                  <a:gd name="T13" fmla="*/ 240710 h 1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120"/>
                  <a:gd name="T23" fmla="*/ 19 w 19"/>
                  <a:gd name="T24" fmla="*/ 120 h 12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120">
                    <a:moveTo>
                      <a:pt x="19" y="9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6"/>
                      <a:pt x="4" y="120"/>
                      <a:pt x="9" y="120"/>
                    </a:cubicBezTo>
                    <a:cubicBezTo>
                      <a:pt x="15" y="120"/>
                      <a:pt x="19" y="116"/>
                      <a:pt x="19" y="111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6" name="Freeform 52"/>
              <p:cNvSpPr>
                <a:spLocks/>
              </p:cNvSpPr>
              <p:nvPr/>
            </p:nvSpPr>
            <p:spPr bwMode="auto">
              <a:xfrm>
                <a:off x="4848" y="1474"/>
                <a:ext cx="82" cy="279"/>
              </a:xfrm>
              <a:custGeom>
                <a:avLst/>
                <a:gdLst>
                  <a:gd name="T0" fmla="*/ 530152 w 19"/>
                  <a:gd name="T1" fmla="*/ 243417 h 65"/>
                  <a:gd name="T2" fmla="*/ 278627 w 19"/>
                  <a:gd name="T3" fmla="*/ 0 h 65"/>
                  <a:gd name="T4" fmla="*/ 0 w 19"/>
                  <a:gd name="T5" fmla="*/ 243417 h 65"/>
                  <a:gd name="T6" fmla="*/ 0 w 19"/>
                  <a:gd name="T7" fmla="*/ 1500646 h 65"/>
                  <a:gd name="T8" fmla="*/ 278627 w 19"/>
                  <a:gd name="T9" fmla="*/ 1745407 h 65"/>
                  <a:gd name="T10" fmla="*/ 530152 w 19"/>
                  <a:gd name="T11" fmla="*/ 1500646 h 65"/>
                  <a:gd name="T12" fmla="*/ 530152 w 19"/>
                  <a:gd name="T13" fmla="*/ 243417 h 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65"/>
                  <a:gd name="T23" fmla="*/ 19 w 19"/>
                  <a:gd name="T24" fmla="*/ 65 h 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65">
                    <a:moveTo>
                      <a:pt x="19" y="9"/>
                    </a:moveTo>
                    <a:cubicBezTo>
                      <a:pt x="19" y="4"/>
                      <a:pt x="15" y="0"/>
                      <a:pt x="10" y="0"/>
                    </a:cubicBezTo>
                    <a:cubicBezTo>
                      <a:pt x="5" y="0"/>
                      <a:pt x="0" y="4"/>
                      <a:pt x="0" y="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1"/>
                      <a:pt x="5" y="65"/>
                      <a:pt x="10" y="65"/>
                    </a:cubicBezTo>
                    <a:cubicBezTo>
                      <a:pt x="15" y="65"/>
                      <a:pt x="19" y="61"/>
                      <a:pt x="19" y="56"/>
                    </a:cubicBezTo>
                    <a:lnTo>
                      <a:pt x="19" y="9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  <p:sp>
            <p:nvSpPr>
              <p:cNvPr id="97" name="Freeform 53"/>
              <p:cNvSpPr>
                <a:spLocks/>
              </p:cNvSpPr>
              <p:nvPr/>
            </p:nvSpPr>
            <p:spPr bwMode="auto">
              <a:xfrm>
                <a:off x="5075" y="1586"/>
                <a:ext cx="82" cy="167"/>
              </a:xfrm>
              <a:custGeom>
                <a:avLst/>
                <a:gdLst>
                  <a:gd name="T0" fmla="*/ 530152 w 19"/>
                  <a:gd name="T1" fmla="*/ 264918 h 39"/>
                  <a:gd name="T2" fmla="*/ 251524 w 19"/>
                  <a:gd name="T3" fmla="*/ 0 h 39"/>
                  <a:gd name="T4" fmla="*/ 0 w 19"/>
                  <a:gd name="T5" fmla="*/ 264918 h 39"/>
                  <a:gd name="T6" fmla="*/ 0 w 19"/>
                  <a:gd name="T7" fmla="*/ 789088 h 39"/>
                  <a:gd name="T8" fmla="*/ 251524 w 19"/>
                  <a:gd name="T9" fmla="*/ 1029491 h 39"/>
                  <a:gd name="T10" fmla="*/ 530152 w 19"/>
                  <a:gd name="T11" fmla="*/ 789088 h 39"/>
                  <a:gd name="T12" fmla="*/ 530152 w 19"/>
                  <a:gd name="T13" fmla="*/ 264918 h 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"/>
                  <a:gd name="T22" fmla="*/ 0 h 39"/>
                  <a:gd name="T23" fmla="*/ 19 w 19"/>
                  <a:gd name="T24" fmla="*/ 39 h 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" h="39">
                    <a:moveTo>
                      <a:pt x="19" y="10"/>
                    </a:moveTo>
                    <a:cubicBezTo>
                      <a:pt x="19" y="4"/>
                      <a:pt x="15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4" y="39"/>
                      <a:pt x="9" y="39"/>
                    </a:cubicBezTo>
                    <a:cubicBezTo>
                      <a:pt x="15" y="39"/>
                      <a:pt x="19" y="35"/>
                      <a:pt x="19" y="30"/>
                    </a:cubicBezTo>
                    <a:lnTo>
                      <a:pt x="19" y="10"/>
                    </a:lnTo>
                    <a:close/>
                  </a:path>
                </a:pathLst>
              </a:custGeom>
              <a:solidFill>
                <a:srgbClr val="015F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defTabSz="91440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302C24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3059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</a:defRPr>
      </a:lvl9pPr>
    </p:titleStyle>
    <p:bodyStyle>
      <a:lvl1pPr marL="298450" indent="-298450" algn="l" rtl="0" eaLnBrk="0" fontAlgn="base" hangingPunct="0">
        <a:spcBef>
          <a:spcPts val="676"/>
        </a:spcBef>
        <a:spcAft>
          <a:spcPct val="0"/>
        </a:spcAft>
        <a:buClr>
          <a:schemeClr val="accent3"/>
        </a:buClr>
        <a:buFont typeface="Wingdings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36588" indent="-336550" algn="l" rtl="0" eaLnBrk="0" fontAlgn="base" hangingPunct="0">
        <a:spcBef>
          <a:spcPts val="624"/>
        </a:spcBef>
        <a:spcAft>
          <a:spcPct val="0"/>
        </a:spcAft>
        <a:buClr>
          <a:schemeClr val="accent4"/>
        </a:buClr>
        <a:buFont typeface="Wingdings" charset="2"/>
        <a:buChar char="§"/>
        <a:defRPr sz="2600">
          <a:solidFill>
            <a:schemeClr val="tx1"/>
          </a:solidFill>
          <a:latin typeface="+mn-lt"/>
        </a:defRPr>
      </a:lvl2pPr>
      <a:lvl3pPr marL="927100" indent="-288925" algn="l" rtl="0" eaLnBrk="0" fontAlgn="base" hangingPunct="0">
        <a:spcBef>
          <a:spcPts val="576"/>
        </a:spcBef>
        <a:spcAft>
          <a:spcPct val="0"/>
        </a:spcAft>
        <a:buClr>
          <a:schemeClr val="bg2"/>
        </a:buClr>
        <a:buFont typeface="Wingdings" charset="2"/>
        <a:buChar char="§"/>
        <a:defRPr sz="2400">
          <a:solidFill>
            <a:schemeClr val="tx1"/>
          </a:solidFill>
          <a:latin typeface="+mn-lt"/>
        </a:defRPr>
      </a:lvl3pPr>
      <a:lvl4pPr marL="1236663" indent="-307975" algn="l" rtl="0" eaLnBrk="0" fontAlgn="base" hangingPunct="0">
        <a:spcBef>
          <a:spcPts val="480"/>
        </a:spcBef>
        <a:spcAft>
          <a:spcPct val="0"/>
        </a:spcAft>
        <a:buClr>
          <a:schemeClr val="accent6"/>
        </a:buClr>
        <a:buFont typeface="Wingdings" charset="2"/>
        <a:buChar char="§"/>
        <a:defRPr sz="2000">
          <a:solidFill>
            <a:schemeClr val="tx1"/>
          </a:solidFill>
          <a:latin typeface="+mn-lt"/>
        </a:defRPr>
      </a:lvl4pPr>
      <a:lvl5pPr marL="1504950" indent="-266700" algn="l" rtl="0" eaLnBrk="0" fontAlgn="base" hangingPunct="0">
        <a:spcBef>
          <a:spcPts val="480"/>
        </a:spcBef>
        <a:spcAft>
          <a:spcPct val="0"/>
        </a:spcAft>
        <a:buClr>
          <a:schemeClr val="accent5"/>
        </a:buClr>
        <a:buFont typeface="Wingdings" charset="2"/>
        <a:buChar char="§"/>
        <a:defRPr sz="2000">
          <a:solidFill>
            <a:schemeClr val="tx1"/>
          </a:solidFill>
          <a:latin typeface="+mn-lt"/>
        </a:defRPr>
      </a:lvl5pPr>
      <a:lvl6pPr marL="19621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6pPr>
      <a:lvl7pPr marL="24193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7pPr>
      <a:lvl8pPr marL="28765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8pPr>
      <a:lvl9pPr marL="3333750" indent="-266700" algn="l" rtl="0" fontAlgn="base">
        <a:spcBef>
          <a:spcPct val="20000"/>
        </a:spcBef>
        <a:spcAft>
          <a:spcPct val="0"/>
        </a:spcAft>
        <a:buFont typeface="Wingdings 2" pitchFamily="18" charset="2"/>
        <a:buChar char="¡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9" Type="http://schemas.openxmlformats.org/officeDocument/2006/relationships/image" Target="../media/image47.emf"/><Relationship Id="rId10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jpe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3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3.gif"/><Relationship Id="rId8" Type="http://schemas.openxmlformats.org/officeDocument/2006/relationships/image" Target="../media/image7.gif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7.gif"/><Relationship Id="rId7" Type="http://schemas.openxmlformats.org/officeDocument/2006/relationships/image" Target="../media/image18.gif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microsoft.com/office/2007/relationships/hdphoto" Target="../media/hdphoto3.wdp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3962400"/>
            <a:ext cx="8458200" cy="914400"/>
          </a:xfrm>
        </p:spPr>
        <p:txBody>
          <a:bodyPr/>
          <a:lstStyle/>
          <a:p>
            <a:r>
              <a:rPr lang="en-US" dirty="0" err="1" smtClean="0"/>
              <a:t>FlexPod</a:t>
            </a:r>
            <a:r>
              <a:rPr lang="en-US" dirty="0" smtClean="0"/>
              <a:t> Update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03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traight Connector 182"/>
          <p:cNvCxnSpPr/>
          <p:nvPr/>
        </p:nvCxnSpPr>
        <p:spPr>
          <a:xfrm>
            <a:off x="6630220" y="3164902"/>
            <a:ext cx="29048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6630220" y="3079642"/>
            <a:ext cx="301884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203739" y="4220676"/>
            <a:ext cx="2208946" cy="1064876"/>
            <a:chOff x="4384000" y="2840766"/>
            <a:chExt cx="3795872" cy="1868733"/>
          </a:xfrm>
        </p:grpSpPr>
        <p:pic>
          <p:nvPicPr>
            <p:cNvPr id="153" name="mini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4000" y="2840766"/>
              <a:ext cx="3795872" cy="1868733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4517" y="2888733"/>
              <a:ext cx="3065745" cy="1798982"/>
            </a:xfrm>
            <a:prstGeom prst="rect">
              <a:avLst/>
            </a:prstGeom>
            <a:ln w="19050">
              <a:noFill/>
            </a:ln>
            <a:effectLst/>
          </p:spPr>
        </p:pic>
      </p:grpSp>
      <p:pic>
        <p:nvPicPr>
          <p:cNvPr id="161" name="mini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0431" y="4201842"/>
            <a:ext cx="2208946" cy="1064876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6951" y="4229175"/>
            <a:ext cx="1784060" cy="1025129"/>
          </a:xfrm>
          <a:prstGeom prst="rect">
            <a:avLst/>
          </a:prstGeom>
          <a:effectLst/>
        </p:spPr>
      </p:pic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44" y="4254559"/>
            <a:ext cx="1784060" cy="1025129"/>
          </a:xfrm>
          <a:prstGeom prst="rect">
            <a:avLst/>
          </a:prstGeom>
          <a:effectLst/>
        </p:spPr>
      </p:pic>
      <p:sp>
        <p:nvSpPr>
          <p:cNvPr id="236" name="Oval 235"/>
          <p:cNvSpPr/>
          <p:nvPr/>
        </p:nvSpPr>
        <p:spPr>
          <a:xfrm rot="5400000">
            <a:off x="8141599" y="3656449"/>
            <a:ext cx="116710" cy="289422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grpSp>
        <p:nvGrpSpPr>
          <p:cNvPr id="267" name="Group 266"/>
          <p:cNvGrpSpPr/>
          <p:nvPr/>
        </p:nvGrpSpPr>
        <p:grpSpPr>
          <a:xfrm>
            <a:off x="3787688" y="4503352"/>
            <a:ext cx="46781" cy="210211"/>
            <a:chOff x="456918" y="4144310"/>
            <a:chExt cx="82787" cy="451480"/>
          </a:xfrm>
          <a:noFill/>
        </p:grpSpPr>
        <p:sp>
          <p:nvSpPr>
            <p:cNvPr id="268" name="Rectangle 267"/>
            <p:cNvSpPr/>
            <p:nvPr/>
          </p:nvSpPr>
          <p:spPr>
            <a:xfrm>
              <a:off x="456918" y="4144310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456934" y="4258614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456950" y="4372918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56966" y="4487222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4642928" y="4529236"/>
            <a:ext cx="46781" cy="210211"/>
            <a:chOff x="459299" y="4166706"/>
            <a:chExt cx="82787" cy="451480"/>
          </a:xfrm>
          <a:noFill/>
        </p:grpSpPr>
        <p:sp>
          <p:nvSpPr>
            <p:cNvPr id="273" name="Rectangle 272"/>
            <p:cNvSpPr/>
            <p:nvPr/>
          </p:nvSpPr>
          <p:spPr>
            <a:xfrm>
              <a:off x="459299" y="4166706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59315" y="4281010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459331" y="4395314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459347" y="4509618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277" name="Rectangle 276"/>
          <p:cNvSpPr/>
          <p:nvPr/>
        </p:nvSpPr>
        <p:spPr>
          <a:xfrm>
            <a:off x="3787713" y="4765013"/>
            <a:ext cx="46754" cy="107105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endParaRPr lang="en-US" sz="1350" dirty="0"/>
          </a:p>
        </p:txBody>
      </p:sp>
      <p:sp>
        <p:nvSpPr>
          <p:cNvPr id="278" name="Rectangle 277"/>
          <p:cNvSpPr/>
          <p:nvPr/>
        </p:nvSpPr>
        <p:spPr>
          <a:xfrm>
            <a:off x="4644668" y="4790897"/>
            <a:ext cx="46754" cy="107105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248" name="Rectangle 247"/>
          <p:cNvSpPr/>
          <p:nvPr/>
        </p:nvSpPr>
        <p:spPr>
          <a:xfrm>
            <a:off x="86311" y="5343239"/>
            <a:ext cx="8485457" cy="4553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3" tIns="34292" rIns="68583" bIns="34292"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Architectural Support</a:t>
            </a:r>
            <a:endParaRPr lang="en-US" dirty="0"/>
          </a:p>
        </p:txBody>
      </p:sp>
      <p:sp>
        <p:nvSpPr>
          <p:cNvPr id="178" name="Rectangle 177"/>
          <p:cNvSpPr/>
          <p:nvPr/>
        </p:nvSpPr>
        <p:spPr>
          <a:xfrm>
            <a:off x="368065" y="1648397"/>
            <a:ext cx="2568040" cy="6002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640">
              <a:lnSpc>
                <a:spcPct val="90000"/>
              </a:lnSpc>
            </a:pPr>
            <a:r>
              <a:rPr lang="en-US" sz="1600" dirty="0">
                <a:solidFill>
                  <a:prstClr val="white"/>
                </a:solidFill>
              </a:rPr>
              <a:t>Network Attached Storage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68202" y="4515945"/>
            <a:ext cx="46781" cy="210211"/>
            <a:chOff x="456918" y="4144310"/>
            <a:chExt cx="82787" cy="451480"/>
          </a:xfrm>
          <a:noFill/>
        </p:grpSpPr>
        <p:sp>
          <p:nvSpPr>
            <p:cNvPr id="118" name="Rectangle 117"/>
            <p:cNvSpPr/>
            <p:nvPr/>
          </p:nvSpPr>
          <p:spPr>
            <a:xfrm>
              <a:off x="456918" y="4144310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56934" y="4258614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56950" y="4372918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56966" y="4487222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632067" y="4515945"/>
            <a:ext cx="46781" cy="210211"/>
            <a:chOff x="459299" y="4166706"/>
            <a:chExt cx="82787" cy="451480"/>
          </a:xfrm>
          <a:noFill/>
        </p:grpSpPr>
        <p:sp>
          <p:nvSpPr>
            <p:cNvPr id="112" name="Rectangle 111"/>
            <p:cNvSpPr/>
            <p:nvPr/>
          </p:nvSpPr>
          <p:spPr>
            <a:xfrm>
              <a:off x="459299" y="4166706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9315" y="4281010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9331" y="4395314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59347" y="4509618"/>
              <a:ext cx="82739" cy="108568"/>
            </a:xfrm>
            <a:prstGeom prst="rect">
              <a:avLst/>
            </a:prstGeom>
            <a:grpFill/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768227" y="4777606"/>
            <a:ext cx="46754" cy="107105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endParaRPr lang="en-US" sz="1350" dirty="0"/>
          </a:p>
        </p:txBody>
      </p:sp>
      <p:sp>
        <p:nvSpPr>
          <p:cNvPr id="107" name="Rectangle 106"/>
          <p:cNvSpPr/>
          <p:nvPr/>
        </p:nvSpPr>
        <p:spPr>
          <a:xfrm>
            <a:off x="1633809" y="4777606"/>
            <a:ext cx="46754" cy="107105"/>
          </a:xfrm>
          <a:prstGeom prst="rect">
            <a:avLst/>
          </a:prstGeom>
          <a:noFill/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cxnSp>
        <p:nvCxnSpPr>
          <p:cNvPr id="58" name="Straight Connector 57"/>
          <p:cNvCxnSpPr>
            <a:stCxn id="171" idx="3"/>
          </p:cNvCxnSpPr>
          <p:nvPr/>
        </p:nvCxnSpPr>
        <p:spPr>
          <a:xfrm flipV="1">
            <a:off x="1512143" y="3479555"/>
            <a:ext cx="412051" cy="1486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604898" y="3411761"/>
            <a:ext cx="112693" cy="275738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379512" y="3590479"/>
            <a:ext cx="45314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hape 307"/>
          <p:cNvCxnSpPr/>
          <p:nvPr/>
        </p:nvCxnSpPr>
        <p:spPr bwMode="auto">
          <a:xfrm rot="5400000">
            <a:off x="1313165" y="4116362"/>
            <a:ext cx="874401" cy="16458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hape 308"/>
          <p:cNvCxnSpPr/>
          <p:nvPr/>
        </p:nvCxnSpPr>
        <p:spPr bwMode="auto">
          <a:xfrm rot="5400000">
            <a:off x="1364769" y="4060930"/>
            <a:ext cx="921450" cy="314838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156"/>
          <p:cNvSpPr txBox="1">
            <a:spLocks noChangeArrowheads="1"/>
          </p:cNvSpPr>
          <p:nvPr/>
        </p:nvSpPr>
        <p:spPr bwMode="auto">
          <a:xfrm>
            <a:off x="671295" y="3501306"/>
            <a:ext cx="563466" cy="2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4" tIns="45722" rIns="91444" bIns="45722">
            <a:spAutoFit/>
          </a:bodyPr>
          <a:lstStyle/>
          <a:p>
            <a:r>
              <a:rPr lang="en-US" sz="975" dirty="0">
                <a:solidFill>
                  <a:schemeClr val="bg1"/>
                </a:solidFill>
              </a:rPr>
              <a:t>ETH 1</a:t>
            </a:r>
          </a:p>
        </p:txBody>
      </p:sp>
      <p:sp>
        <p:nvSpPr>
          <p:cNvPr id="66" name="TextBox 156"/>
          <p:cNvSpPr txBox="1">
            <a:spLocks noChangeArrowheads="1"/>
          </p:cNvSpPr>
          <p:nvPr/>
        </p:nvSpPr>
        <p:spPr bwMode="auto">
          <a:xfrm>
            <a:off x="2164980" y="3501306"/>
            <a:ext cx="563466" cy="2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4" tIns="45722" rIns="91444" bIns="45722">
            <a:spAutoFit/>
          </a:bodyPr>
          <a:lstStyle/>
          <a:p>
            <a:r>
              <a:rPr lang="en-US" sz="975" dirty="0">
                <a:solidFill>
                  <a:schemeClr val="bg1"/>
                </a:solidFill>
              </a:rPr>
              <a:t>ETH 2</a:t>
            </a:r>
          </a:p>
        </p:txBody>
      </p:sp>
      <p:cxnSp>
        <p:nvCxnSpPr>
          <p:cNvPr id="67" name="Shape 279"/>
          <p:cNvCxnSpPr/>
          <p:nvPr/>
        </p:nvCxnSpPr>
        <p:spPr bwMode="auto">
          <a:xfrm rot="5400000">
            <a:off x="594040" y="3953407"/>
            <a:ext cx="899293" cy="488574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hape 280"/>
          <p:cNvCxnSpPr/>
          <p:nvPr/>
        </p:nvCxnSpPr>
        <p:spPr bwMode="auto">
          <a:xfrm rot="5400000">
            <a:off x="657166" y="3888367"/>
            <a:ext cx="944428" cy="65996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Picture 2" descr="https://encrypted-tbn2.google.com/images?q=tbn:ANd9GcTazg9LESquqW-Eqhtf7zFQBi1lIiND6t_XYjjnCpFT00vjLXO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923" y="2779621"/>
            <a:ext cx="972582" cy="1690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s://encrypted-tbn2.google.com/images?q=tbn:ANd9GcTazg9LESquqW-Eqhtf7zFQBi1lIiND6t_XYjjnCpFT00vjLXO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77761" y="2774292"/>
            <a:ext cx="965743" cy="167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239805" y="2534705"/>
            <a:ext cx="843509" cy="253920"/>
          </a:xfrm>
          <a:prstGeom prst="rect">
            <a:avLst/>
          </a:prstGeom>
          <a:noFill/>
        </p:spPr>
        <p:txBody>
          <a:bodyPr wrap="none" lIns="91444" tIns="45722" rIns="91444" bIns="45722" rtlCol="0">
            <a:spAutoFit/>
          </a:bodyPr>
          <a:lstStyle/>
          <a:p>
            <a:r>
              <a:rPr lang="en-US" sz="1050" dirty="0" err="1"/>
              <a:t>iSCSI</a:t>
            </a:r>
            <a:r>
              <a:rPr lang="en-US" sz="1050" dirty="0"/>
              <a:t>/NAS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81990" y="2515847"/>
            <a:ext cx="843509" cy="253920"/>
          </a:xfrm>
          <a:prstGeom prst="rect">
            <a:avLst/>
          </a:prstGeom>
          <a:noFill/>
        </p:spPr>
        <p:txBody>
          <a:bodyPr wrap="none" lIns="91444" tIns="45722" rIns="91444" bIns="45722" rtlCol="0">
            <a:spAutoFit/>
          </a:bodyPr>
          <a:lstStyle/>
          <a:p>
            <a:r>
              <a:rPr lang="en-US" sz="1050" dirty="0" err="1"/>
              <a:t>iSCSI</a:t>
            </a:r>
            <a:r>
              <a:rPr lang="en-US" sz="1050" dirty="0"/>
              <a:t>/NAS</a:t>
            </a:r>
          </a:p>
        </p:txBody>
      </p:sp>
      <p:cxnSp>
        <p:nvCxnSpPr>
          <p:cNvPr id="73" name="Straight Connector 72"/>
          <p:cNvCxnSpPr>
            <a:stCxn id="69" idx="2"/>
            <a:endCxn id="171" idx="1"/>
          </p:cNvCxnSpPr>
          <p:nvPr/>
        </p:nvCxnSpPr>
        <p:spPr>
          <a:xfrm>
            <a:off x="719215" y="2948682"/>
            <a:ext cx="515547" cy="5457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70" idx="2"/>
          </p:cNvCxnSpPr>
          <p:nvPr/>
        </p:nvCxnSpPr>
        <p:spPr>
          <a:xfrm flipV="1">
            <a:off x="1982913" y="2942165"/>
            <a:ext cx="577719" cy="63052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9" idx="2"/>
          </p:cNvCxnSpPr>
          <p:nvPr/>
        </p:nvCxnSpPr>
        <p:spPr>
          <a:xfrm>
            <a:off x="719214" y="2948683"/>
            <a:ext cx="1204980" cy="43244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70" idx="2"/>
          </p:cNvCxnSpPr>
          <p:nvPr/>
        </p:nvCxnSpPr>
        <p:spPr>
          <a:xfrm flipV="1">
            <a:off x="1379513" y="2942163"/>
            <a:ext cx="1181120" cy="42874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58063" y="5322313"/>
            <a:ext cx="2096609" cy="461669"/>
          </a:xfrm>
          <a:prstGeom prst="rect">
            <a:avLst/>
          </a:prstGeom>
          <a:noFill/>
        </p:spPr>
        <p:txBody>
          <a:bodyPr wrap="none" lIns="91444" tIns="45722" rIns="91444" bIns="45722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Network Attached File/Block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No certification required</a:t>
            </a: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4504529" y="3372334"/>
            <a:ext cx="220396" cy="53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4572591" y="3291918"/>
            <a:ext cx="116680" cy="28949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4511010" y="3479555"/>
            <a:ext cx="220396" cy="536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hape 307"/>
          <p:cNvCxnSpPr/>
          <p:nvPr/>
        </p:nvCxnSpPr>
        <p:spPr bwMode="auto">
          <a:xfrm rot="5400000">
            <a:off x="4264189" y="4032878"/>
            <a:ext cx="918034" cy="170403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hape 308"/>
          <p:cNvCxnSpPr/>
          <p:nvPr/>
        </p:nvCxnSpPr>
        <p:spPr bwMode="auto">
          <a:xfrm rot="5400000">
            <a:off x="4317278" y="3975767"/>
            <a:ext cx="967431" cy="325978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56"/>
          <p:cNvSpPr txBox="1">
            <a:spLocks noChangeArrowheads="1"/>
          </p:cNvSpPr>
          <p:nvPr/>
        </p:nvSpPr>
        <p:spPr bwMode="auto">
          <a:xfrm>
            <a:off x="4051825" y="3007554"/>
            <a:ext cx="583402" cy="2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4" tIns="45722" rIns="91444" bIns="45722">
            <a:spAutoFit/>
          </a:bodyPr>
          <a:lstStyle/>
          <a:p>
            <a:r>
              <a:rPr lang="en-US" sz="975" dirty="0">
                <a:solidFill>
                  <a:srgbClr val="00B050"/>
                </a:solidFill>
              </a:rPr>
              <a:t>ETH 1</a:t>
            </a:r>
          </a:p>
        </p:txBody>
      </p:sp>
      <p:sp>
        <p:nvSpPr>
          <p:cNvPr id="148" name="TextBox 156"/>
          <p:cNvSpPr txBox="1">
            <a:spLocks noChangeArrowheads="1"/>
          </p:cNvSpPr>
          <p:nvPr/>
        </p:nvSpPr>
        <p:spPr bwMode="auto">
          <a:xfrm>
            <a:off x="4652574" y="3007554"/>
            <a:ext cx="583402" cy="242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4" tIns="45722" rIns="91444" bIns="45722">
            <a:spAutoFit/>
          </a:bodyPr>
          <a:lstStyle/>
          <a:p>
            <a:r>
              <a:rPr lang="en-US" sz="975" dirty="0">
                <a:solidFill>
                  <a:srgbClr val="00B050"/>
                </a:solidFill>
              </a:rPr>
              <a:t>ETH 2</a:t>
            </a:r>
          </a:p>
        </p:txBody>
      </p:sp>
      <p:cxnSp>
        <p:nvCxnSpPr>
          <p:cNvPr id="149" name="Shape 279"/>
          <p:cNvCxnSpPr/>
          <p:nvPr/>
        </p:nvCxnSpPr>
        <p:spPr bwMode="auto">
          <a:xfrm rot="5400000">
            <a:off x="3571194" y="3855513"/>
            <a:ext cx="944169" cy="505860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hape 280"/>
          <p:cNvCxnSpPr/>
          <p:nvPr/>
        </p:nvCxnSpPr>
        <p:spPr bwMode="auto">
          <a:xfrm rot="5400000">
            <a:off x="3601723" y="3797101"/>
            <a:ext cx="991556" cy="683311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1" name="Picture 2" descr="https://encrypted-tbn2.google.com/images?q=tbn:ANd9GcTazg9LESquqW-Eqhtf7zFQBi1lIiND6t_XYjjnCpFT00vjLXO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22050" y="2771186"/>
            <a:ext cx="1006989" cy="1774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TextBox 151"/>
          <p:cNvSpPr txBox="1"/>
          <p:nvPr/>
        </p:nvSpPr>
        <p:spPr>
          <a:xfrm>
            <a:off x="3282896" y="2397594"/>
            <a:ext cx="1136208" cy="415502"/>
          </a:xfrm>
          <a:prstGeom prst="rect">
            <a:avLst/>
          </a:prstGeom>
          <a:noFill/>
        </p:spPr>
        <p:txBody>
          <a:bodyPr wrap="square" lIns="91444" tIns="45722" rIns="91444" bIns="45722" rtlCol="0">
            <a:spAutoFit/>
          </a:bodyPr>
          <a:lstStyle/>
          <a:p>
            <a:pPr algn="ctr"/>
            <a:r>
              <a:rPr lang="en-US" sz="1050" dirty="0"/>
              <a:t>iSCSI/NAS/FC/</a:t>
            </a:r>
            <a:r>
              <a:rPr lang="en-US" sz="1050" dirty="0" err="1"/>
              <a:t>FCoE</a:t>
            </a:r>
            <a:endParaRPr lang="en-US" sz="1050" dirty="0"/>
          </a:p>
        </p:txBody>
      </p:sp>
      <p:sp>
        <p:nvSpPr>
          <p:cNvPr id="156" name="Freeform 155"/>
          <p:cNvSpPr/>
          <p:nvPr/>
        </p:nvSpPr>
        <p:spPr>
          <a:xfrm flipH="1">
            <a:off x="4691421" y="2963979"/>
            <a:ext cx="794978" cy="1762177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B05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157" name="Freeform 156"/>
          <p:cNvSpPr/>
          <p:nvPr/>
        </p:nvSpPr>
        <p:spPr>
          <a:xfrm flipH="1">
            <a:off x="7386183" y="3354290"/>
            <a:ext cx="853145" cy="147919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B05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pic>
        <p:nvPicPr>
          <p:cNvPr id="158" name="Picture 2" descr="https://encrypted-tbn2.google.com/images?q=tbn:ANd9GcTazg9LESquqW-Eqhtf7zFQBi1lIiND6t_XYjjnCpFT00vjLXO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6629" y="2787728"/>
            <a:ext cx="999910" cy="176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Oval 194"/>
          <p:cNvSpPr/>
          <p:nvPr/>
        </p:nvSpPr>
        <p:spPr>
          <a:xfrm>
            <a:off x="6705910" y="2953496"/>
            <a:ext cx="116680" cy="2894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35" name="Oval 234"/>
          <p:cNvSpPr/>
          <p:nvPr/>
        </p:nvSpPr>
        <p:spPr>
          <a:xfrm rot="5400000">
            <a:off x="7506597" y="3664918"/>
            <a:ext cx="116710" cy="289422"/>
          </a:xfrm>
          <a:prstGeom prst="ellipse">
            <a:avLst/>
          </a:prstGeom>
          <a:noFill/>
          <a:ln w="19050">
            <a:solidFill>
              <a:srgbClr val="C03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37" name="Oval 236"/>
          <p:cNvSpPr/>
          <p:nvPr/>
        </p:nvSpPr>
        <p:spPr>
          <a:xfrm rot="5400000">
            <a:off x="6431333" y="3647980"/>
            <a:ext cx="116710" cy="28942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38" name="Oval 237"/>
          <p:cNvSpPr/>
          <p:nvPr/>
        </p:nvSpPr>
        <p:spPr>
          <a:xfrm rot="5400000">
            <a:off x="7007065" y="3639512"/>
            <a:ext cx="116710" cy="28942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anchor="ctr"/>
          <a:lstStyle/>
          <a:p>
            <a:pPr algn="ctr">
              <a:defRPr/>
            </a:pPr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39" name="Cloud 238"/>
          <p:cNvSpPr/>
          <p:nvPr/>
        </p:nvSpPr>
        <p:spPr>
          <a:xfrm>
            <a:off x="6203740" y="2290945"/>
            <a:ext cx="999066" cy="584352"/>
          </a:xfrm>
          <a:prstGeom prst="cloud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0" name="Cloud 239"/>
          <p:cNvSpPr/>
          <p:nvPr/>
        </p:nvSpPr>
        <p:spPr>
          <a:xfrm>
            <a:off x="7422939" y="2341759"/>
            <a:ext cx="999066" cy="584352"/>
          </a:xfrm>
          <a:prstGeom prst="cloud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6390259" y="2427277"/>
            <a:ext cx="559777" cy="311628"/>
          </a:xfrm>
          <a:prstGeom prst="rect">
            <a:avLst/>
          </a:prstGeom>
          <a:noFill/>
          <a:ln>
            <a:noFill/>
          </a:ln>
        </p:spPr>
        <p:txBody>
          <a:bodyPr wrap="none" lIns="91444" tIns="45722" rIns="91444" bIns="45722" rtlCol="0">
            <a:spAutoFit/>
          </a:bodyPr>
          <a:lstStyle/>
          <a:p>
            <a:r>
              <a:rPr lang="en-US" sz="1425" b="1" dirty="0"/>
              <a:t>LAN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7645266" y="2482736"/>
            <a:ext cx="569395" cy="311628"/>
          </a:xfrm>
          <a:prstGeom prst="rect">
            <a:avLst/>
          </a:prstGeom>
        </p:spPr>
        <p:txBody>
          <a:bodyPr wrap="none" lIns="91444" tIns="45722" rIns="91444" bIns="45722">
            <a:spAutoFit/>
          </a:bodyPr>
          <a:lstStyle/>
          <a:p>
            <a:r>
              <a:rPr lang="en-US" sz="1425" b="1" dirty="0"/>
              <a:t>SAN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239329" y="2850816"/>
            <a:ext cx="1058334" cy="392419"/>
          </a:xfrm>
          <a:prstGeom prst="rect">
            <a:avLst/>
          </a:prstGeom>
          <a:noFill/>
        </p:spPr>
        <p:txBody>
          <a:bodyPr wrap="square" lIns="91444" tIns="45722" rIns="91444" bIns="45722" rtlCol="0">
            <a:spAutoFit/>
          </a:bodyPr>
          <a:lstStyle/>
          <a:p>
            <a:r>
              <a:rPr lang="en-US" sz="975" b="1" dirty="0">
                <a:solidFill>
                  <a:schemeClr val="bg1"/>
                </a:solidFill>
              </a:rPr>
              <a:t>Cisco MDS</a:t>
            </a:r>
            <a:br>
              <a:rPr lang="en-US" sz="975" b="1" dirty="0">
                <a:solidFill>
                  <a:schemeClr val="bg1"/>
                </a:solidFill>
              </a:rPr>
            </a:br>
            <a:r>
              <a:rPr lang="en-US" sz="975" b="1" dirty="0">
                <a:solidFill>
                  <a:schemeClr val="bg1"/>
                </a:solidFill>
              </a:rPr>
              <a:t>Nexus 5000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8124301" y="5027819"/>
            <a:ext cx="1241432" cy="392419"/>
          </a:xfrm>
          <a:prstGeom prst="rect">
            <a:avLst/>
          </a:prstGeom>
          <a:noFill/>
        </p:spPr>
        <p:txBody>
          <a:bodyPr wrap="square" lIns="91444" tIns="45722" rIns="91444" bIns="45722" rtlCol="0">
            <a:spAutoFit/>
          </a:bodyPr>
          <a:lstStyle/>
          <a:p>
            <a:r>
              <a:rPr lang="en-US" sz="975" b="1" dirty="0"/>
              <a:t>FC/</a:t>
            </a:r>
            <a:r>
              <a:rPr lang="en-US" sz="975" b="1" dirty="0" err="1"/>
              <a:t>FCoE</a:t>
            </a:r>
            <a:endParaRPr lang="en-US" sz="975" b="1" dirty="0"/>
          </a:p>
          <a:p>
            <a:r>
              <a:rPr lang="en-US" sz="975" b="1" dirty="0"/>
              <a:t>Switch Mode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3282895" y="1648397"/>
            <a:ext cx="2568040" cy="6002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640">
              <a:lnSpc>
                <a:spcPct val="90000"/>
              </a:lnSpc>
            </a:pPr>
            <a:r>
              <a:rPr lang="en-US" sz="1600" dirty="0">
                <a:solidFill>
                  <a:prstClr val="white"/>
                </a:solidFill>
              </a:rPr>
              <a:t>Direct Attached Storage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6223687" y="1648397"/>
            <a:ext cx="2568040" cy="60023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640">
              <a:lnSpc>
                <a:spcPct val="90000"/>
              </a:lnSpc>
            </a:pPr>
            <a:r>
              <a:rPr lang="en-US" sz="1600" dirty="0">
                <a:solidFill>
                  <a:prstClr val="white"/>
                </a:solidFill>
              </a:rPr>
              <a:t>SAN Attached </a:t>
            </a:r>
          </a:p>
          <a:p>
            <a:pPr algn="ctr" defTabSz="685640">
              <a:lnSpc>
                <a:spcPct val="90000"/>
              </a:lnSpc>
            </a:pPr>
            <a:r>
              <a:rPr lang="en-US" sz="1600" dirty="0">
                <a:solidFill>
                  <a:prstClr val="white"/>
                </a:solidFill>
              </a:rPr>
              <a:t>Storage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4757592" y="2339252"/>
            <a:ext cx="1165454" cy="415502"/>
          </a:xfrm>
          <a:prstGeom prst="rect">
            <a:avLst/>
          </a:prstGeom>
          <a:noFill/>
        </p:spPr>
        <p:txBody>
          <a:bodyPr wrap="square" lIns="91444" tIns="45722" rIns="91444" bIns="45722" rtlCol="0">
            <a:spAutoFit/>
          </a:bodyPr>
          <a:lstStyle/>
          <a:p>
            <a:pPr algn="ctr"/>
            <a:r>
              <a:rPr lang="en-US" sz="1050" dirty="0"/>
              <a:t>iSCSI/NAS/FC/</a:t>
            </a:r>
            <a:r>
              <a:rPr lang="en-US" sz="1050" dirty="0" err="1"/>
              <a:t>FCoE</a:t>
            </a:r>
            <a:endParaRPr lang="en-US" sz="1050" dirty="0"/>
          </a:p>
        </p:txBody>
      </p:sp>
      <p:sp>
        <p:nvSpPr>
          <p:cNvPr id="279" name="Freeform 278"/>
          <p:cNvSpPr/>
          <p:nvPr/>
        </p:nvSpPr>
        <p:spPr>
          <a:xfrm flipH="1">
            <a:off x="4668045" y="2971498"/>
            <a:ext cx="720332" cy="181940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B05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0" name="Freeform 279"/>
          <p:cNvSpPr/>
          <p:nvPr/>
        </p:nvSpPr>
        <p:spPr>
          <a:xfrm flipH="1">
            <a:off x="7397332" y="3316422"/>
            <a:ext cx="741282" cy="134453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B05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3" name="Freeform 282"/>
          <p:cNvSpPr/>
          <p:nvPr/>
        </p:nvSpPr>
        <p:spPr>
          <a:xfrm flipH="1">
            <a:off x="6479760" y="3354291"/>
            <a:ext cx="1125750" cy="1486235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C0353A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4" name="Freeform 283"/>
          <p:cNvSpPr/>
          <p:nvPr/>
        </p:nvSpPr>
        <p:spPr>
          <a:xfrm flipH="1">
            <a:off x="6511473" y="3337431"/>
            <a:ext cx="978143" cy="134453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C0353A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5" name="Freeform 284"/>
          <p:cNvSpPr/>
          <p:nvPr/>
        </p:nvSpPr>
        <p:spPr>
          <a:xfrm>
            <a:off x="7122159" y="3243006"/>
            <a:ext cx="238906" cy="134453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6" name="Freeform 285"/>
          <p:cNvSpPr/>
          <p:nvPr/>
        </p:nvSpPr>
        <p:spPr>
          <a:xfrm>
            <a:off x="7014374" y="3274165"/>
            <a:ext cx="370069" cy="134453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7" name="Freeform 286"/>
          <p:cNvSpPr/>
          <p:nvPr/>
        </p:nvSpPr>
        <p:spPr>
          <a:xfrm flipH="1">
            <a:off x="6501379" y="3232226"/>
            <a:ext cx="45719" cy="134453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288" name="Freeform 287"/>
          <p:cNvSpPr/>
          <p:nvPr/>
        </p:nvSpPr>
        <p:spPr>
          <a:xfrm>
            <a:off x="6399241" y="3262592"/>
            <a:ext cx="101082" cy="1344530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0070C0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pic>
        <p:nvPicPr>
          <p:cNvPr id="167" name="Picture 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2094" y="5509495"/>
            <a:ext cx="674498" cy="175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" name="Picture 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8767" y="5528007"/>
            <a:ext cx="638890" cy="16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761" y="3211224"/>
            <a:ext cx="277382" cy="56639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503" y="3226783"/>
            <a:ext cx="277382" cy="56639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592" y="3247964"/>
            <a:ext cx="277382" cy="566390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146" y="3251030"/>
            <a:ext cx="277382" cy="56639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9597" y="2993008"/>
            <a:ext cx="277382" cy="566390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838" y="2988553"/>
            <a:ext cx="277382" cy="566390"/>
          </a:xfrm>
          <a:prstGeom prst="rect">
            <a:avLst/>
          </a:prstGeom>
        </p:spPr>
      </p:pic>
      <p:sp>
        <p:nvSpPr>
          <p:cNvPr id="25" name="AutoShape 6" descr="data:image/png;base64,iVBORw0KGgoAAAANSUhEUgAAAVsAAACRCAMAAABaFeu5AAAAw1BMVEX///97wUIiHh8AAACdzmu625IbFhd4wD1xvS92vzkVDxBvvCnj4+N5d3h0vjRUUlPy8vIXERMMAAWIh4fW1daIx1aFxlE7ODnk8tvCwsJdW1s0MTJta2yw2ZTw9+v7/fmWy1+83qR/w0iXzW+Sy2ft9ubd7tGd0Hen1IbN5ru+36e12YrU6sXF4rHd7tKTy2mioaFKR0iy2ZZkYmKura3Pz8+joqKWlZWo1YkrJyij0XW/3pt+fX3R57e4uLg5NjdjuAAQjhYoAAATs0lEQVR4nO2daWPauhKGAbdeExMgEGcBh9VAWLIW0nNuev7/r7qakWxLsmQgCYG2fr+0YMuWHo9Go5FMSqVChQoVKlSoUKFChQoVKlRoD7p5qFYfzrY6tUFOvTjZc33+JFVd0zS2Y3taJ6f+4WzvV6tVYzscm1U1K5Vt2brk1MOy7ez7Bg+GW98Sx2b9TmyDf+66w/3eAnDU/z62hOz379/3TPevZEvJft833b+QbUp2z3SJv3X/Kn8rkkW6/+zZ736Kjp9tliylG3x5TXbVsbNdKMn+HrZ73Gz1ZH8H2z1mtp3veWQp3fAL67OrjpltKfxfLty777NjRnvcbHPp3t29k+zl6uri4qJ6s7rcKdh6Wd08XFw8nD5LCM5/4PdPq0u5hMj25T4+T3FbHduX+9MqVPb0x/kudd1SGrrEZre/xskN0Yr+99QwXBNUqxvG1Yt0ZgPOTNr+TD6c0v+uDKNeg2KuYTxwpZ5fjbobX+5UpMOxPWnE5WvkAleZx6Bki4VoZd26UVt9VtzNSUF3R5s9N2o14wb+1zBII1LVjCuxwg/1Gjd3aBg1twL/uTQNrpRpPLFTXl4NkzvgGvf8xVK2DaNeES5QlTiq2Ep1rdTd5x3avK0kund3k928wTkhUyNsz34BIpNYGFgRxeEKLRLnvA3SuFfy7z0Uq2ExF1m613jOCsjW+MsZp9LFgO3JNd7WNdITTUPklGVLC8Wl6G2Nq52avaU4uu/ws4zt2StpV924Wr1dXr7dP1FbMl3ecpVsAW3deLqHYg3aZPehBGjBVJ9+XHKX4y2XsT2pwxMwLhpvL+fnlz/iExt8DTNsX7BDmMY1lHp5a9AO4v7ag19I6L5rBGNsH1zSxNRrnTUoJt4YVGwvDdLGtNgb2hCxO/I9IZQ2doWX4whRtmcm/POUfk3ua8pwZbYn9JSL1LNfYp+r/dq58RqF89u7dHpA6ApkZ99+bjmeIdvTZ6MiuddzakHcyJJle10yKq6wlHUGvdp8LQEyYSx8gda7p8LFjNKTS/qGOHidQweq8G5BZmsi2pVQCp+d+7RdkzconN7efvt2e5dObTs82Z9wcDu6wNZ8uha9YXygUuOqm2V78a9rXoilkGHtqlYxpMDoBxxIh0K4mAlW/yr35LNfNeFMme2NKz1z1Bte/m1jczeq0yXsUDzdWKOf7OhWdBGhqXrmjbrYxizbiltxZTRX6Asrxg/5ctcmjwQu9lolJph1kmekOO+NRLb48IxsVPCM3+vbuZ06/8RkEeB3ke7iJ3d0C7rnLILKHjnD2qY9W8FW0chLOoRnr7cij8pN/GiVPQJV2E/xJUdEthem4FtSEf9Sqa8UB7bX8JEnK9uuQBYPfttAl7JV9qYbCB3SsV3B1nzNFDoz1Myp80msEdlW6o3MaSCgmXojgS31OapCeGNTeb3tNPwuk+VtNxgrjm6wXWa3qkPQzdx/k48KtvVMzy+VaLSp6OrgYpJnwdiqw6YTwTcLbOF5Z/0NCjpGxg9vr3lLhRYAPnbUZKntLvSXRLbqvoSWVk0+Ktiqsi04SlWz35cqvENEtq7abBnB2PR5tmicdXWhMzYLeq+Gdxp+xDz1R0Y5VzwXnZtcWS4OyLKVgwQUDGZKaDiY8RfT3LZEnXbiFHi2l2JXElU1Pzia6enqjDbf4SJbV30M2F4LVRfZKscUYKtwt3QUkuxWVyn0H/G5PFu4qyEnkWL9qOc8ru0U7EB3c6CAHf9BfWwTW26gS3WVmTcwZdjWVI+G6sFMefJsc9fxoSkfDnG1nnVHm40rVNNMaDaxVTbkyqyoU9kZtqqRkL86G5d4tjmGQH2Y+7EoDBRovesuNgs6zxkBNrJVjcrbs80Z1CFEiXsFxxbp6QZArK/OTHZSJpJ9h82CPsRW1fV3YKv3jRDGxsELxxYHh4uqTpU8q95Joxy625L9IFsVnB3Y6pOC51w8wLF9oZM+nSpCfXfW7HaaftDR5cl22v3c1fTjZAuzhzgKybDNVXamuKVmLdvyHY7uTEFXJGs7lrfMofv7sa0ZedLGdfmaNW2rTORbPN1vt1qy4aPvQAHL62tnZsfJNscn1E4vc6W9Zo5isrl0JbJ+XMCyBxq6h2Sr33SQM5Z9QpQlCbxBmZPgGSaMro4stV013UOy3TkG413FZ0kmi3TL8/SE/93eErKT5LNMltmuIrFwQLafPXd4j1Rkqe3ydH/yZG1HVYDYbobuAdnmWKBuzvvL/FiOVtJEQzZju7HCrpOxWb3tHpCtOseN0uVqTnV3pW0h2mXj2HDgadHKtgsKu7aWLJHjjcWXpQ7JNjfHmKxR8GyfDV2yGUsR6WfEKgX9fLq87ebZLJJdy6+hHZJtfm489sY82xMjZ+p1mpeA1CmI9G4B6FqMbtjNjmA8WXucfcHvkGyzq8RUdBU0voawpnOhjy/O3rnSG0SbbVcVGwg2qyB7YLa7r0X+MDTLHWwhWbcmkaugn2+7vUfrHWQPylaXCjsXF+/FNXQ8pgreTgRj31EbbFcZdcXH7Iyf5RtyGLbmQ0WxrYb07VdYk0hXM0W2K936HoRtH1iKDJa5dHe2WdDh2NZOyTVqFxm4FzXRAKU9S0C+Us/c4Kb+AbNFbfAMKlmqESzVAdne4EKBKY7sJ9cb9trRTVbyctIVmrNq/W4HbYjIMmS9KP9Vs4OyxThW2K6/ohtA+RmbvI/xB925c8N99VzBnSgfX8/ZwXZJ1LXpJb6DsqU75FzjYXV5fnLy8nzD9jYLk+HM3ma6mZeUuielzl+eTw38ov4piYYtbZf42c2vRx6WLbFc3LFbp4lttidf7NrZPflv7ERWir76YHzO7tutbHcLmwWdG6ZZ17E1TTddI3lwzRr/LolpqtcidT8vcw0/URN/qLrsridXFFQs03iQntipkbmgXIiUqn/iyyQbbNfaxmZB5w9XV1XN3BMOpdZwWiUfE7b35JNMAfUvHFCxfYID3MXiu7484atXsMboGkY1M+laqS6IhWq4+gilru8/92WHYKC13Y0j2HHp7K1Rfa28vlYbb9sHUWeXjadfpNR1tSG/MvgZ0sS7lv1bkT1WBdkM5G9ms8csaVQrbPZTxXmGwmY/Xcx2nf3a7FH/ZsAeRWzX8aL9/tTHf47jt/Z6h2PVYrzvH1HxiM9p7vkef6sKtvtTwXZ/KtjuTwXb/alguz8VbPengu3+VLD9kDrBYrQINMvC+Ww7wUhfdKNCcuMtitObbHm54HhSK0G373s2yHMi4YewOlR2uVxuhuyDULQzT4pakeI3tKBA+m0wb0f9KV86KtPStucPujp04SSy2GnLecjVTD5xtG6xytiD6THwnTRtP81VWr7/mB4reyAbj3hUDle0E0lF2zJdKMGuF3Z7tu84fjs+NhRKk+LeQEU3bPvpaVa8Mxaq85/UkBa3r9vy7Wjvfz9gg4bxeyoWEa2WbyWvR7Syixu9tGw7znAmRR1vKl6eNNbv4v/mbHOwE7Nde45Uumx5jyVZE1s6zR7AA2zB0+bP6wzShsRXU2z//kItsELEZPzb5bJls/Z78YspWbZWwrbTxJMd3ysPloOyR42LtjxRwrZvswswtp0WLW17vQHcOS4+lio4tplNpzexysMs2wUt79h2k1zOow/Ejj6f2NYKPKzCcsK6z3DawyZ7rHM2eyhqsFRxrjFw8KnYEfsFrXDGUsk9vivGbOlzIB3V89Z4NhqX47TjLtKZ0Z3Gtmj4S1+6ycAGy+zIbEfYEMd5ZF52RK/mLz8J1DvUQzMQ3oPoeoJ1ohRxQgfR2kt+xAiQoNXjLJexXYIZEQ84X7ChrQ9feGvBxgPsJTb/aCK4oNPi3fCM3Ni6ldgOEa3Hu/vhAMr6cj/4Mk3h9j3J5Y+gFzInyaRgC0+l7HXFL0ttKOsM0i8o264NNtXlfiIOzrMnUukQLpr4Y6gfVkXq2GHTIkWbPFssWLall8Tbypt8lXpc9081xwfOf5NlO/bV9e5KDwbYTiGGsyPeRm8t+fGhAihtJR/RGrOWFxL7bgl2u8baZF5QfMTKHGZBCtpMuldGxDBEI8iwXUCr7SycuJlJVwC287FTFuOHjicGHIn6cOeA/6Sas3TYNvmYLT4DlYFG5PbOWnGf/Qt6v5ONekoTX+yaWbYDaLV6nACn6STdmDTOWjvyCAU9w59mirIDceSEA62tClLnvsA2gtqoQoLQ0V1h75rxLeEEZmVxTjPDlrZaPfFBk/bi9tDY1JH6NTFkzjz5wvzTHkvel1OPZ4vTRk9JEJ+VqnvtXcBWZbcl2/dtfv4ls8VW6/pan/ellK0lnQLu1pPLgcDhxjhD9LZqo6OGyy4BI7KuNnDzg6xQ49ChcnuzCRH3WWabY7YszoivimwzfaPnWI4vl4trFLOFJ6/s6UShzbEFB6WrzSOpgHeIzELoZ6IttSS2QE/wGaIsjjyydbSnyppxnn4N46Dut3f6VsIWOGuzdPCwVG5v/1oqZkIqSWwfndwKt+EwM3tgu8NIDY44ZguDotqLlphToGxxRNYaCBj/QeYPOO6UfWX6iZfENq8TlpjxsfbgfGzrvzmBUwrGFsf4srbmdsK266ti21gQTx5mS1CbZkK85jzXJ0lse/n9vMO5jB2CoM6I5mUY2yFcpa89ObVbGFj1EwQ4am91/08XbQ4kUVrriZavyBbcdI67pezZYAZsrfyZUTgczR+j27LPcoSMLXZ1rTcJ07EMgg5nGGiEbA+UyJ37cT7Z8T0nmo5U9RDZwjRIN4CjBqklOZpIhCqYjweOZ9u+Q3OuFs/Wz3OjXK4GK2/rxA+sX65O2+bT+rbd7GbwimyDXIsq0UHcS9lq3N1oXAao8Z0d3/f6ozROmOSH/SnbvPfEqZTTlC/SLHIEvpmXgPfAdtKLN70TqsS8mtF0FvLx7WxbtjgeW3nKpqO+UuGo2/dtzj2IiY9PZxuyZQjih6zocTKK1ys5tuBvt2KLV2rlqXz4P0Q4nKxbsf2KeSvJ39q7+dss27BH52vOeCL2EI7thieYjmXlvFjtmNSZs9d/PH2OsZM/LWOZFPpfNdtbXNCx5pkAgmPbyY/B0vgWIljlBPoIFeBiiBAySvEtOjj9BfhJqJItW05QhGYc29DKu8soZQsZRk1K5whF284lyCS2YCk5CRCMTJnPULIFu/aV3Z3P1TTz5rxdJ2H7qEtYHqfavujDJLZ8wkAhPt2gYhvoVh3YY2lzd9FlLZpprmaiyUIfVJPpdNpVz5nQ46aWKbHF7J9+dbrHhZQqtjmR65zLg81ypn9sXTf5v35oHUdR1P/6JbO1TcJ1dddew0wxXVqX2IbaxRYQZoXjdIOKLfRnW/1HPSJuqSHMyRKvnZRtSR4deHU8x3IOsAUT8vWarg2H9GwxgFUuWIAiLk+oZNvWOkjMfSVltctgNEpI2K5znMf0QIs6mOJW5zY3sMVcoGZsHtq8P1GxxcFHmRTE/RIJW9wrI286QC0tni3GDJoIt1c+zLoDLjs4ys4UCWvZ2XXeprCYW5IPpXGp0ifoVnlDPsdYonMQ1SN8lNbQMe5QZvjnm1J2exNGhqqujX2Ti8czA7t6Xwyoi4nV5LGo2OIgpfKBA0tkiwGFVZbhzj0yYbvl2M6xGymsE7O8Ssvfu5CQp+idsLTCe7qsgUeOutYTbGa68K1i29Fs1Rj75VZTWDbHjTGWL457a0g0hMKeJVj+EbahMTU1m0e+QhglZodsbBKfPGplEnUhnRjLgKZoaRxM5dwBp7yynYVLn9yTmC7fhyO6Vs69ZD+DvaXkvsKepQW9rWzgA0dqx1eKbREV3UKn78vzJsWIzYqOhR38fWpnXBuVbGfUrwrPdO5YsAkKNzdwT6xP95baze4sCBaTNmYmYQe0uI8Rt6FZjvCogxb2rYPs/ABN6WKkk7xqEM7oz2o6wgAwp1s1p7PZbBLXdUEB2fGO11Kw9ug+ad4g1bmaPg1P4z89EQb4S6iwYbGNnr63TJz9I00dYZKXJUFx96S0/5auTdm38Z/TDUe0HfImyK8U7rYFROVB1B73mz7bcC3Oujps8zYoSZ8EDt18YPeW43Y0KNOSvrjlVJdjpMDscn+8jgYWFvUhuKB7lAnK5NxF5k8woJeX942vPVbFZrReR02HFrK1ibSv0Cz+7VzLcpK3FjIdae4lbUvjhTBK3jCIi1q2lILR5cZv5btaHh3C+uytCL6KkLbHBQSH2ACrWks6icyknfiKSW0y+4O/WPCbz8JPCmWXdIgmuLZF6u3zQfpiEL8PQo3Ny/xxJHglSZko7Ap3texW7H3b+BaTuFssnHXH/cFgEHUTH83liOOT1p702k/+n2r6Gk2iMvFlINsvq94SAy2m6/6S9H5x4AseW35ctNlV/KXrxWKk3pcRzgcOK2mXx/y4FiwWwabsCkTgmeiqM40vSVybqjaHUWcB++tm73m7sRPQorsnm8IhbupTLttvkG5diV1yNvxbf77oE8Rvyiv0udqQni+0Qa1yr1fW9G3Mvx+LQ/0NFWlzkeL+6UK7q6vfO7vUvwpRaBvhopgy1TIR8u+F3iG6vJD1uEPceXrI96B/fw1pbly23ACnxYfaVPunCNMYltfmMXbadP28CMA+qEf66r6/nC7ITCvsLOZ9mpKxdavMhbbWnKVvfdvGX3fxraNIcP0ZGgqpNpY062lfyym0kxaRb/Nb9+3BQRZu/1CFo8eoZeMPPg3WkyI+KFSoUKFChQoV+i31f0Ut1dqQI/O3AAAAAElFTkSuQmCC"/>
          <p:cNvSpPr>
            <a:spLocks noChangeAspect="1" noChangeArrowheads="1"/>
          </p:cNvSpPr>
          <p:nvPr/>
        </p:nvSpPr>
        <p:spPr bwMode="auto">
          <a:xfrm>
            <a:off x="116712" y="748205"/>
            <a:ext cx="228660" cy="2286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6" name="AutoShape 8" descr="data:image/jpeg;base64,/9j/4AAQSkZJRgABAQAAAQABAAD/2wCEAAkGBxETEhUTEhAVFBUSGRkXGRcYGRYYGBgVGhQXHBgYHBgYHSkgGholHxQYITEiJSkrLi4vFx8zODMtNygtLisBCgoKDg0OGxAQGywmICYsLDQsLC8sLDUvLCwsLiwwNC8sLCwsLCwsLCwsLCwwLCwsLCwsLCwsLCwsLCwsLCwsLP/AABEIAKsBJgMBEQACEQEDEQH/xAAcAAEAAgMBAQEAAAAAAAAAAAAABQYDBAcCAQj/xABNEAABAwIDAwYICQgIBwAAAAABAAIDBBEFEiEGMUEHE1FhcYEUIjI1cpGhsSM0QlKys7TB0QgzU2KChJLwFRYlQ4OTosIXVXN0o9Lx/8QAGQEBAAMBAQAAAAAAAAAAAAAAAAEDBAIF/8QAMhEBAAIBAwIDBgUEAwEAAAAAAAECAwQRIRIxE0HwBSIyUYGRM2FxsdEUUqHBI0LhYv/aAAwDAQACEQMRAD8A7igICAgICAgICAgICAgICAgICAgICAgICAgICAgICAgICAgICAgICAgICAgICAgICAgICAgICAgICAgICAgICAgICAgICAgICAgICAgICAgICAgICAgICAgICAgICAgICAgICAgICAgICAgICAgICAgICAgICAgICAgICAgICAgICAgICAgICAgICAgICAgICAgICAgICAgIMc0zWi7nABc2vFY3lEzsx01bG/yXa9B0K5plrftJFolsKxIgICAgICAgIKdyibdtwsQl1OZue5zc8My83k6Qb3z+xBboX5mh3SAfWEHtAQEBAQEFe5QMUlpcPqJ4XBskbWlpIDgCZGg6HQ6EoNTkwxuesw9k9Q4Okc+QEgBos2RzRoNNwQWxAQEHM+UPa+spcSo6eCRrYp+azgsa4nPUFjrE6jRB0xAQEBAQEBAQEBAQaGJVErR4jNPnb7d3BZ8171+GPq4tMx2QEkhcbuJJ6SvPm0zO8qt3lQhK4bWTE2tnHSdLftLXhy5J423j15rK2lNrctEBAQalNicEjiyOeN723zNa9rnNsbG4BuNdEEfjO12H0rslRWRRv35M13gdbG3cPUg8YVtph1Q4MhrYXPO5mbK49jXWJ7kE8gisdbQHJ4aKY+Vk5/murNl5z9m9upBKMtYWtbhbdZBrUeIwSlwimjkLPKDHtcW3va+U6bj6igisW20w6meY5q2Jr272A5nDtay5Heg2cF2moqu4pqqKUjUta4ZgOksPjAdyCQq6qOJhklkbGxouXPIa0DpJOgQVs8o2EZsvh8Xb42X+K2X2oLHQ1sUzBJDIyRjtzmODmnsI0QVnlY801fot+tYgj+RE/wBkxf8AUm+uegmK3b7ConFj6+HMDYhpL7HoOQGyCRwbaKjqr+DVUUxG8NcC4drd47wglEHFeV7zzh/7v9rKDtSDXrq6KFhkmlZExu9z3BrR3nRBXTyj4Re3h8Xb42X+LLb2oLDh+IQzsEkErJWHc5jg5vrCDZQEBAQEBBr1dbHGLvcB1cT3KvJlpjj3pczaI7oZ+0vjaR+J1nxvwWOdd73EcK/F5bTBT1GrDld0bj3jirIjFm+Hu6923Ybh8UQzSvB7dB6t5KRgpjje8nTEd2rPtG0ECOO7R06adQG5V21sRO1I4czl+SSocWil0Byu+adD3dK04tTTJ27u63iW+r3YgIPzVgeIVUeIVsNELVNbLNAx27IDUuc99+FmsOvDU8LIl1TAuSPDomDwhrqqU6ve9zwC46khrXdPEknpKIRG33JRS+DyT0TDHJE0v5vM5zHhouQA4ktdYaWNr+sEpbkV2kkq6N0czy+SmcGZybudG5t2EniRZzb8coO9EK1+Uf5NH2VHuhRLsNH+bZ6LfcEQ/OOx1ZV8/VUdEck2ISBnO6jmoo3zulfcag2eNe2xuQiXWcI5JsLiYBJC6of8p8j36niQ1pAH86lEKLyn7EMw3mq6ge+INkDSMxJjeQS17HO1ymxaWm+8cLhEpHA8Pm2hlNTWucyjp8rGQsJAfNkBkdfoud411ABFjcLjPyW4Q5mXwTL+s2SUOHXfNr3ohz3ZoS4NjYoudLoKktGumZsgIikI3B4cMhI3i/UAS6Ryseaav0W/WsRDkmxzKzEaeHCqd5hp4+clqpBxD5nFrOsW3N3E5r6N1JdSw7kqwmJgaabnTxdI95J7gQ0dwCIVTbnkwbTsNbhbpIpKfxzGHOJsN7o3Hxg4D5NyCLjtJ3W/ku2w/pGlJktz8BDJbaB1xdkgHAOAPe13BEKPyveecP8A3f7WUHX8VxCOnhknlNmQtL3HqAvp1oOJYFhNVtDVPqaqR0dLC6wa3hpcRR30DspBdJa+o6spLo7eS7CMmTwMbrZs8uftzZr3RDnu0eBVOz9QysopHPppHBr2OPqjktoQQDlfa4PtJdnwfEo6mCOeI3ZM0Pb02I3HoI3HsRDcQEBAQEEViGDxSEkHK866a36y1ZcumpknjiVdqRKvV2GSxeU27fnDUd/R3rzsuC+PvHHzU2pNWmDbUKlw9yzOcbucXHpJuurWm07zKZmZ7vtNTPebMaXHq4dp3BKUtedqxuREz2TtHs+1tjM8eiDYX4C/HuW/Ho4jnJK6MX9ywNaAABuC3xG3C59Ugg4fyRUzXY1WvO+Pwm3a6qAv6rjvKJdwRDxMLtI6Qfcg4x+TvpJXAbg2n986Jl7/ACj/ACaPsqPdCg7DR/m2ei33BEOK8h9O04lWvI1jY4D9uc3+rCJdwRCh8tw/smXqkh+vYg2eR+nDMJprfK5x57XTPP8APYguaDifKn5+oD/2n2x6Jhf+VjzTV+i361iIQXILQNZh75beNPM8k8crAGAdl2vP7RQl0pAIQcR5K2+DY5WUrdIyJ2gdUc7TH6mvcO9EsnK955w/93+1lELPy6VhZhuQG3PSxsPoi7yP/GETCH2C5QcJoqCCndK9sjW5pAIZj8K8lz9Q2xsXEX6AEQsH/F3B/wBPJ/kzf+iCD225RsJq6Gop2zPL5GHIDDKBzg1ZqW2HjAaoJHkIrC/DSw/3E8jB2ODJPfKUJdGQEBB4mkytLrE21sBcnsA3qLTtG6JnaFOxTamV12xN5sbrnV/4N9q8fNr724pG37/+Ml88zxHCAEzs2fM7NvzXOa/bvWDqnfq35+ajed91gw3at7fFmbnHzhYO7xuPsW/D7QtXjJz+6+momPiSfgVNUjNC8NdxA+9h3dy0+Fhzxvjnn15Luml+avMGBMYM88gsOANm97jqorpK0jqyyiMcRzaWvW7TxxjJTRjT5RFm9w3nvsuMmupSOnFH8OLZ4jiqtVlZJKbyPLj17h2DcF5uTJfJO953Z7Wm3dvYbtBPDpmztHyXcOx28e0dSvw6zJj47x+f8u6ZrVXTCsRE7MwY5vpDf2HcQvZwZoy16oiY/Vspfqjduq524ryO+d8Q/wAf7WiXakQ8y7j2H3IOMfk8/na70YPpVCD1+Uf5NH2VHuhRLsNH+bZ6LfcEQ41yF/H8Q7B9fIiZdrRCh8tvmmX04fr2IN/ko800nou+tegtqDifKp5+w/8AdPtj0TC/8rHmmr9Fv1rEQg+Qaua/D3xfKgmeCP1X2eD2Xc4fslB0lAQcR5LXeE47WVTdYwJ3A8LSTtEfra0nuRLJyveecP8A3f7WUQsvLtSl+Gh4H5maNx7DmZ75AhD1yebN4XU4bSyuoKZ7zGGvcYmFxkZ4jy4kXJLmk3O+6Cxf1Gwr/ltL/kx/gg1cV2XwWnhfPNh9IyOIZnO5hhsOwNuT1BBt7E1OHyU5fh0bGQl5ByRGEF4DQTlLRfgL24W4ILAgICAg0cRwmGby2a/OGjvXx71Rl0+PL8UfVxfHW3dVMS2Ymj1j+Eb1eUO7j3epeXm0GSnNeY/yy3wWjtygiOB3hYVD1HIWkFpII3EGx9YSJmJ3hMTt2ZauskkN5Hl1t1+HYNwXd8t8k72ndNrTbuwKtykcNwSabVrcrfnO0HdxPctOHS5MvMRx85WUxWsteGbNwxWLhzjul24djd3ruvVw6LHj5nmfXk1Uw1r+aaWxcIOK8jvnjEP8f7WiXakQ8y7j2H3IOMfk8/na70YPpVCD1+Uf5NH2VHuhRLsNH+bZ6LfcEQ41yF/H8Q7B9fIiZdrRCh8tvmmX04fr2IN/ko800nou+tegtqDifKr5+w/90+2PRML9yseaav0W/WsRDkuyU1XhkNPikMZmpqhr46lg+SY6iRrST8nRoLXHS5eDbMES6tQcqGEyMDjViI8WyNc1w6t1j3EohU9u+VBkzDR4YHyyz/BmRrXDQ72xtIzOeRxtYb0StXJZsccOpTzgHPzkOktbxQBZkYI3hoJ73OtpZEKTyveecP8A3f7WUS67jWGR1MEtPKLsmaWHpFxvHWDYjrCIcU2Zx6pwCpfR1sbn08jszXNHYOdjv5TSLZmXuCOnyiXS2cpeEFubw5g42IeHfw5b+xEOdbbbYS4zIzD8Nje6Nzg5znAtz2OjnDeyJp1JOpIGm4El13ZfBGUVLFTM1ETbF27M8m73d7iT3ohKoCAgICAg0cRwiGby2a/OGjh38e9UZtPjy/FH183F8dbd1UxLZiaO5j+Eb1eUP2ePd6l5WbQZKc15j/LLfBaO3LTw7BJ5jozK35zrgd3E9yqxaXLk7RtHzlxTFay14Zs3DFYuHOO6Xbh2N3eu69TDocePmeZ9eTVTBWvflNLauEBAQaNHg9NE90kVNDG998z2Rsa51zc3c0XNzrrxQbyAUGjh2D00BcYKaKEvtmMcbGZrXtfKBe1zv6Sg09o2UJyCsgil8rJzkQlt5Oa12m1/F7bKjNqMeLbrnu4tkrXumWgWFtyvdtKgwemhc50NNDE5/lOjjYwu1J1LQCdSTr0oN5Br11FFMwxzRMlYbEse1r2kg3ByuFtCLoPVJSxxMEcUbY2N3NYA1o1vo0aDegzINGrwemlkbLLTQySMtle+Njntym7bOIuLE3FuKDYq6WOVhjljbIx29r2hzTrfVp0OoQeaShiijEUUTI4xezGNa1gzEl3igW1JJPaUFdreTnCZXFzqGMEm5yF8YJ7I3AIJTBNmaKkuaaljiJ0Lmt8cjoLz4xHeglkGjWYPTSvbJLTQySMtle+NjnNsbiziLix104oN5BqYlhsFQwxzwslYfkvaHC/TY8etBWzyZYPmzeAtv0Z5Q3+EPt7EFhwnB6ambkp4I4WneGNDbnpNt57UG8gICAgICAgICAgICAgICAg1ZMRhabOmjB6C5v4qqc2OvE2j7uZvWPNmhma4Xa4OHSCD7l3W0W5iUxMT2eyV0lUtujrD2P8A9i8n2n3r9f8ATJqfJa2OFhqF6sS1PalLDPVRs8t7W9pA964tkrX4piETaI7vkFbE/RkjHHoDgfclctLfDMSiLRPaWddunwlB9BQeDK29swueFxf1KOqN9t0bw9qUtWTEYWmzpowegub+KrnNjrxNo+7mb1jzZYahj/Ie13YQfcuq3rb4Z3TExPZlXSRBrz1sTDZ8rGnoLgPeq7ZaV+KYhzNqx3lkgnY8XY9rh0gg+5dVvW0b1ndMTE9nu46V0l9QY5pmtF3ODR0kge9c2tFeZlEzEd2KLEIXGzZWE9Ac0n3rmubHbiLR90Res9pbKsdCAgICAgICAgICAgIKli9RLUVPg0bsrG6O67C7iekDdZeVnvfNm8Gs7R5st5m9+iG/FsnTgWOdx6c1vYFfX2dhiOd3caeiLxXCX0hE0EjsoIBvvF917aObwWXPp7ab/kxzx6+8Kr45x+9WU8A2rphclokAvbgWu1GvW1b+NTh+W7Rxkoqm0ODtp8mVznZ81720tl6PSXk6vTVwTG099/8ATJlxxTbZO0mysbHNeJHktIdbxeBv0Lfj9n0raLbzx+i+uniJ33e9pcZdFaKL84/jvyg6Cw+cVOs1M4/cp3n1905snTxHdr0GyocM9Q9znu1IB3drt5Krxez4n3ss7y5rg35syVmyURF4nOY4brm4v7x2rrJ7OpMe5O0ptp48mPZ/FpGyeDVF8w0aTvuPkk8bjcVGl1F4v4WXv69QjFkmJ6LN3a/4s7tZ9MK3X/gT9P3d5/gQ8NbM+KKmp/KyAvcNLA8L8PfqslcuS1K4cXfbmVUWtNYpVv4ZsvzcjZHS5nNN7Aabukm/FX4dB0Wi825h3TB0zvMtXFKmWpqDTxOysbcOPTbyibbwDoB/IqzZL583hUnaPNze1r36Ib8OydOBY53Hpvb2BX19nYYjneXcaeiOxjAOYbz0D3DJvF9QL7wR7is+o0ngx4mOZ4V5MXRHVVYMDrjNC158rUO9Ifjv716Gmy+Lji092jHfqruiNosVkMgpoL5jYOI33PyQeGmpKyavUWm/g4+6nLknfoq90eyUQF5XOe477Gwv7z2qcfs6kR787ymunr5vFZs66L4Wle4PbrlOtx0Dp7De6jJopx+/hmd48kWw9PNEZQVnPV0clrF1rjrEVj3XCy4sni6qt/XZXW3VlifXZaMcxMQR5t7jo0dfSeoL1NTnjDTfz8mnJfojdA4Zgb6n4aoe6ztQOJHT+q3oAWHDpLZ/+TLPf19FFMU396zfqdkoCPELmngb5h3gq+/s7FMe7vCydPXyauDV8sE3g05uDo1x1tfybHi0+wqrT5r4sng5Pp6+TjHea26LLUvUahAQEBAQEBAQEBAQU3Fo5aWpNQ1uZjjfq1HjNJ4HiO5ePni+nz+LEcT62ZLxOO/VCYpNp6Z/lOLD0OB94uFrpr8Nu87fqtrnpKQc6GdhbmbI07wHX49RWjfHlrtvEws928bMlJSsibkY3K0XNtTv3711jx1xx01jhNaxWNoVjbvfD2P/ANi8z2n3r9f9M2p8lsbuC9WOzUqGEt56vke7XIXEdxDW/j3LycEeLqrWny3/AIZKe9lmVwXrtYgqO2kWSSKZujvvaQWn2+xeT7Rr02rkjv8AwyaiNpi0JLap96QnpLD63BaddO+CZ/T91ub8N82PpQ2APtrISSeoEgD2H1qNBSK4ur5owV2runVuXtCmw2CFzpWjKXXzEuNtTc7zYaqimDHjtN47z+biKVrO75LjdM3fOzuOb6N1E6rDH/aETlpHmh8c2ihfE+OK7i8WvYgAcTrruWTU63Hak1pzMqsmas12hs7F/Fz6bvotVns78L6utP8AAj9kRzk8sp1Op73uP3C3es+g9/LbJPrdXg9602W9eu1iClRQBmJZRuzk/wAUZd968atOnWbR8/3hjiNs2zLtbIHVEUbjZgAuegOd4x9QXWumLZq1nt/MpzzveIlOjHaUaCZunb+C3f1WH+6F/i0+b7/T1L+mb7fwU/1eH+6DxafNXtrKyGTm3xSBz2kjTfbeD3Ee1edrsuO/Tak8wz57VnaYlb6eTMxrvnAH1i69es9VYlrid43ZF0kQEBAQEBAQEBAQa1PWRSXDHtfbeAQfWq6ZaX3isxLmLVt2atTgFM/fEAelt2+7RVX0mG3ev2czipPkhMT2aMQMsEjrs1sfKsN9nD3LFm0M4468c9lF8HTzWUvs1iRmiu7ymHKT06XB/noWvR55y4+e8LsN+qvKJ273w9j/APYsntPvX6/6VanyWxm4L1Y7NSo7PHm62Vh+VnA7Q7MPZcrydLPRqbVn8/3ZMXGSYW9eu1iCp7cyX5pg1PjG3qA+9eV7Stv01hl1M9ob+1DMtGW9GQepwV+tjbT7fo7zRtjbOzHxWPsP03KzR/gV9ebrD8EJGaQNaXHc0EnsAutNp6Y3lZM7RuptDTSVz3PleRG07hwv8lo3DTeV4+Ol9XabXniPXqWStZyzvPZYINnaVv8AdB3W4k+/Rb66PDX/AK/dfGGkeT5jNNHHTS5WNZ4hGgA39iailKYbbREcGSsRSdmtsX8XPpu+i1Vezvwvq50/wI/Y92SaWI77W72OIPv9iz+z/cyWpPrZXg4tMLevXaxBS2Th+JXG7OR/DGWn2grxot1a3ePn+0McTvme9pom+GRl4uxwZfszkFdaysf1FertO37pzRHiRunP6u0v6L/U/wDFbf6LB/b+67wafI/q7S/ov9T/AMU/osH9v7ng0+TXrMKoIrc41rb7rufrbvVeTT6XH8cRH1lzbHir3TUDWhrQ3yQAB2W0WysREREdl0duHtdJEBAQEBAQEBAQEFLL3UVU4lpMcl93FpN9Otp4fivG3nS55mY4n1/hj38K/wCSzQYxTuFxMzvIafU7VelXU4rRvFoaYyUnzR2N7Qwtjc2N4e5wI01aLi1yd3cs+p1uOtZis7yryZqxG0PeyNC6OEl4sZDex3htrC/XvPep0GKcePefNOCk1ry0Nu2H4J3AZx3nKR9E+pUe04n3Z/X/AEr1MdpTNJjdO8NAlGZ1hlN73PCy2U1WK0RtbldXLWfNEbT4e9kgqot7bF1uBG51uItof/qy63DatozU+v8AP8qs1JieuEjhu0UEjRmeI3cQ42Hc46Ee1X4dbjvHM7T+bumato5Za3HaeMX5xrzwawhxPq3d67yavFSN99/0dWy1jzQeD00lVP4RILMabjoJHktHSBvJ6Vh09LajL4t+0ev8KMdZyW65Su1/xZ3az6YWvX/gT9P3W5/gZtmPisfYfpuXWj/Ar6804fghv1UWdjmfOaW+sWWi9eqsx81kxvGyobN4kKd74pvFud/zXDQ36iLa/ivI0eeMFpx5OP5ZMV+iZrZZ34tTgXM8dvSafYDdenOoxRG/VH3afEr80Bite6rDo4AebjBe95B8YgEtaB1kfzbXBnyzqImuP4Y5mf8ASi95ycV7PWx+IxNZzTnWe55IFjrcDiOwqfZ+ekV6JnncwXiI6TaHDJI5RUwAk73AakHptxBG9NXgvS/jY/r6/cy0mLddWzRbWQub8ICx3GwLh3W1VmP2jjmPe4l1XUVnuxV20Zk+CpWOc92ma1rDpA+82AXOTW9fuYY3mUWzdXFEZQUfM10cd7ltrnrMRJ7rlZsWPw9VWnrsrpXpyxHrsntqsLM0YcwXfHcgdLTvHboD3LdrcE5ab17wvzU6o4a+B7RsLQyZ2R7dMx0DrdJ4Hpuq9NrazXpyTtLnHmiY2slZsYp2i5mZ3ODj6hqtVtTirG82hbOSkeatZnV1QPFIij33+bfW/wCs627o7F5vOrzf/Mev8s3OW/5LmvZbBAQEBAQEBAQEBAQYqinZI3K9ocDwIv8AyVzelbxtaN0TETG0ol+y1MTo1w6g4/fdZJ0GGfKfuqnBRs0eBU8Zu2MFw4uJcR2X3dytx6TFjneI5dVxUr2hJLQsYqinY9pa9oc08Cub0reNrRvCJiJjaWjDs/TNcHNisWkEeM/QjdpdUV0eGs9UR/mXEYaRO+yTWlYiqvZ6mkNzHlJ4tJb7Bp7Flvo8N53mPsqthpPk8QbNUzTfIXekSR6txXNdDhrztv8AqiMFIS7WgCwFgOC2RGy5iqqZkjcj25mm2nYdNy4vSt46bRwi1YtG0vtNA2NoYwWaNw77/eppSKR017ERERtDKuktKvwqGbWRgJHyhcH1jgqcunx5fihxbHW3eGizZamB3OPUXH7lRHs/D8p+7jwKJamp2RtDWNDWjgP53rXSlaRtWNoWxERG0NePCYGvztiaHA3uNNezcq40+KLdUVjdzGOsTvswxY3GZzBlcHAkXNrEgX01vqFxXVUnL4W07ojLE26WzPhsLzd0LHHpLRf1qy2DHad7Vj7OppWe8MlPSxxizGNYP1QB7l1THWkbVjZMViOyq4e7nsQc9urWkm/U1uQHvK8vFPiaubR2j+NmWvvZd1wXrtaPrsFglOZ8fjfOF2k9tt/es+TS4sk72jlXbFW3eGpHstTA6tceouP3WVUaDDHlP3cxgolqenYxuVjQ0DgBZa6UrSNqxstiIiNoZV0kQEBAQEBAQEBAQEBAQEBAQEBAQEBAQEBAQEBAQQOP4EZXCWJ2WQW6r23G/BwWHVaSck9dOLKMuLqnqju1GYvXR+LJTF5HEA697bhUxqdTTi1N/X5buYyZI7w8T1lfOMjYTGHaE2LdPSdw7BdRbLqs0dNa7R6+aJtlvxEbJfAcHFOw3N3u8o8NNwHUtel00Ya/nK3Fj6ISq1LRAQEBAQEBAQEBAQEBAQEBAQEBAQEBAQEBAQEBAQEBAQEBAQEBAQEBAQEBAQEBAQEBAQEBAQEBAQEBAQEBAQEBAQEBAQEBAQEBAQEBAQEBAQEBAQEBAQEBAQEBAQEBAQEBAQEBAQEBAQEBAQEBAQEBAQEBAQEBAQEBAQEBAQEBAQEBAQEBAQEBAQEBAQEBAQEBAQEBAQEBAQf/2Q=="/>
          <p:cNvSpPr>
            <a:spLocks noChangeAspect="1" noChangeArrowheads="1"/>
          </p:cNvSpPr>
          <p:nvPr/>
        </p:nvSpPr>
        <p:spPr bwMode="auto">
          <a:xfrm>
            <a:off x="231042" y="862535"/>
            <a:ext cx="228660" cy="2286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AutoShape 10" descr="data:image/jpeg;base64,/9j/4AAQSkZJRgABAQAAAQABAAD/2wCEAAkGBxETEhUTEhAVFBUSGRkXGRcYGRYYGBgVGhQXHBgYHBgYHSkgGholHxQYITEiJSkrLi4vFx8zODMtNygtLisBCgoKDg0OGxAQGywmICYsLDQsLC8sLDUvLCwsLiwwNC8sLCwsLCwsLCwsLCwwLCwsLCwsLCwsLCwsLCwsLCwsLP/AABEIAKsBJgMBEQACEQEDEQH/xAAcAAEAAgMBAQEAAAAAAAAAAAAABQYDBAcCAQj/xABNEAABAwIDAwYICQgIBwAAAAABAAIDBBEFEiEGMUEHE1FhcYEUIjI1cpGhsSM0QlKys7TB0QgzU2KChJLwFRYlQ4OTosIXVXN0o9Lx/8QAGQEBAAMBAQAAAAAAAAAAAAAAAAEDBAIF/8QAMhEBAAIBAwIDBgUEAwEAAAAAAAECAwQRIRIxE0HwBSIyUYGRM2FxsdEUUqHBI0LhYv/aAAwDAQACEQMRAD8A7igICAgICAgICAgICAgICAgICAgICAgICAgICAgICAgICAgICAgICAgICAgICAgICAgICAgICAgICAgICAgICAgICAgICAgICAgICAgICAgICAgICAgICAgICAgICAgICAgICAgICAgICAgICAgICAgICAgICAgICAgICAgICAgICAgICAgICAgICAgICAgICAgICAgICAgIMc0zWi7nABc2vFY3lEzsx01bG/yXa9B0K5plrftJFolsKxIgICAgICAgIKdyibdtwsQl1OZue5zc8My83k6Qb3z+xBboX5mh3SAfWEHtAQEBAQEFe5QMUlpcPqJ4XBskbWlpIDgCZGg6HQ6EoNTkwxuesw9k9Q4Okc+QEgBos2RzRoNNwQWxAQEHM+UPa+spcSo6eCRrYp+azgsa4nPUFjrE6jRB0xAQEBAQEBAQEBAQaGJVErR4jNPnb7d3BZ8171+GPq4tMx2QEkhcbuJJ6SvPm0zO8qt3lQhK4bWTE2tnHSdLftLXhy5J423j15rK2lNrctEBAQalNicEjiyOeN723zNa9rnNsbG4BuNdEEfjO12H0rslRWRRv35M13gdbG3cPUg8YVtph1Q4MhrYXPO5mbK49jXWJ7kE8gisdbQHJ4aKY+Vk5/murNl5z9m9upBKMtYWtbhbdZBrUeIwSlwimjkLPKDHtcW3va+U6bj6igisW20w6meY5q2Jr272A5nDtay5Heg2cF2moqu4pqqKUjUta4ZgOksPjAdyCQq6qOJhklkbGxouXPIa0DpJOgQVs8o2EZsvh8Xb42X+K2X2oLHQ1sUzBJDIyRjtzmODmnsI0QVnlY801fot+tYgj+RE/wBkxf8AUm+uegmK3b7ConFj6+HMDYhpL7HoOQGyCRwbaKjqr+DVUUxG8NcC4drd47wglEHFeV7zzh/7v9rKDtSDXrq6KFhkmlZExu9z3BrR3nRBXTyj4Re3h8Xb42X+LLb2oLDh+IQzsEkErJWHc5jg5vrCDZQEBAQEBBr1dbHGLvcB1cT3KvJlpjj3pczaI7oZ+0vjaR+J1nxvwWOdd73EcK/F5bTBT1GrDld0bj3jirIjFm+Hu6923Ybh8UQzSvB7dB6t5KRgpjje8nTEd2rPtG0ECOO7R06adQG5V21sRO1I4czl+SSocWil0Byu+adD3dK04tTTJ27u63iW+r3YgIPzVgeIVUeIVsNELVNbLNAx27IDUuc99+FmsOvDU8LIl1TAuSPDomDwhrqqU6ve9zwC46khrXdPEknpKIRG33JRS+DyT0TDHJE0v5vM5zHhouQA4ktdYaWNr+sEpbkV2kkq6N0czy+SmcGZybudG5t2EniRZzb8coO9EK1+Uf5NH2VHuhRLsNH+bZ6LfcEQ/OOx1ZV8/VUdEck2ISBnO6jmoo3zulfcag2eNe2xuQiXWcI5JsLiYBJC6of8p8j36niQ1pAH86lEKLyn7EMw3mq6ge+INkDSMxJjeQS17HO1ymxaWm+8cLhEpHA8Pm2hlNTWucyjp8rGQsJAfNkBkdfoud411ABFjcLjPyW4Q5mXwTL+s2SUOHXfNr3ohz3ZoS4NjYoudLoKktGumZsgIikI3B4cMhI3i/UAS6Ryseaav0W/WsRDkmxzKzEaeHCqd5hp4+clqpBxD5nFrOsW3N3E5r6N1JdSw7kqwmJgaabnTxdI95J7gQ0dwCIVTbnkwbTsNbhbpIpKfxzGHOJsN7o3Hxg4D5NyCLjtJ3W/ku2w/pGlJktz8BDJbaB1xdkgHAOAPe13BEKPyveecP8A3f7WUHX8VxCOnhknlNmQtL3HqAvp1oOJYFhNVtDVPqaqR0dLC6wa3hpcRR30DspBdJa+o6spLo7eS7CMmTwMbrZs8uftzZr3RDnu0eBVOz9QysopHPppHBr2OPqjktoQQDlfa4PtJdnwfEo6mCOeI3ZM0Pb02I3HoI3HsRDcQEBAQEEViGDxSEkHK866a36y1ZcumpknjiVdqRKvV2GSxeU27fnDUd/R3rzsuC+PvHHzU2pNWmDbUKlw9yzOcbucXHpJuurWm07zKZmZ7vtNTPebMaXHq4dp3BKUtedqxuREz2TtHs+1tjM8eiDYX4C/HuW/Ho4jnJK6MX9ywNaAABuC3xG3C59Ugg4fyRUzXY1WvO+Pwm3a6qAv6rjvKJdwRDxMLtI6Qfcg4x+TvpJXAbg2n986Jl7/ACj/ACaPsqPdCg7DR/m2ei33BEOK8h9O04lWvI1jY4D9uc3+rCJdwRCh8tw/smXqkh+vYg2eR+nDMJprfK5x57XTPP8APYguaDifKn5+oD/2n2x6Jhf+VjzTV+i361iIQXILQNZh75beNPM8k8crAGAdl2vP7RQl0pAIQcR5K2+DY5WUrdIyJ2gdUc7TH6mvcO9EsnK955w/93+1lELPy6VhZhuQG3PSxsPoi7yP/GETCH2C5QcJoqCCndK9sjW5pAIZj8K8lz9Q2xsXEX6AEQsH/F3B/wBPJ/kzf+iCD225RsJq6Gop2zPL5GHIDDKBzg1ZqW2HjAaoJHkIrC/DSw/3E8jB2ODJPfKUJdGQEBB4mkytLrE21sBcnsA3qLTtG6JnaFOxTamV12xN5sbrnV/4N9q8fNr724pG37/+Ml88zxHCAEzs2fM7NvzXOa/bvWDqnfq35+ajed91gw3at7fFmbnHzhYO7xuPsW/D7QtXjJz+6+momPiSfgVNUjNC8NdxA+9h3dy0+Fhzxvjnn15Luml+avMGBMYM88gsOANm97jqorpK0jqyyiMcRzaWvW7TxxjJTRjT5RFm9w3nvsuMmupSOnFH8OLZ4jiqtVlZJKbyPLj17h2DcF5uTJfJO953Z7Wm3dvYbtBPDpmztHyXcOx28e0dSvw6zJj47x+f8u6ZrVXTCsRE7MwY5vpDf2HcQvZwZoy16oiY/Vspfqjduq524ryO+d8Q/wAf7WiXakQ8y7j2H3IOMfk8/na70YPpVCD1+Uf5NH2VHuhRLsNH+bZ6LfcEQ41yF/H8Q7B9fIiZdrRCh8tvmmX04fr2IN/ko800nou+tegtqDifKp5+w/8AdPtj0TC/8rHmmr9Fv1rEQg+Qaua/D3xfKgmeCP1X2eD2Xc4fslB0lAQcR5LXeE47WVTdYwJ3A8LSTtEfra0nuRLJyveecP8A3f7WUQsvLtSl+Gh4H5maNx7DmZ75AhD1yebN4XU4bSyuoKZ7zGGvcYmFxkZ4jy4kXJLmk3O+6Cxf1Gwr/ltL/kx/gg1cV2XwWnhfPNh9IyOIZnO5hhsOwNuT1BBt7E1OHyU5fh0bGQl5ByRGEF4DQTlLRfgL24W4ILAgICAg0cRwmGby2a/OGjvXx71Rl0+PL8UfVxfHW3dVMS2Ymj1j+Eb1eUO7j3epeXm0GSnNeY/yy3wWjtygiOB3hYVD1HIWkFpII3EGx9YSJmJ3hMTt2ZauskkN5Hl1t1+HYNwXd8t8k72ndNrTbuwKtykcNwSabVrcrfnO0HdxPctOHS5MvMRx85WUxWsteGbNwxWLhzjul24djd3ruvVw6LHj5nmfXk1Uw1r+aaWxcIOK8jvnjEP8f7WiXakQ8y7j2H3IOMfk8/na70YPpVCD1+Uf5NH2VHuhRLsNH+bZ6LfcEQ41yF/H8Q7B9fIiZdrRCh8tvmmX04fr2IN/ko800nou+tegtqDifKr5+w/90+2PRML9yseaav0W/WsRDkuyU1XhkNPikMZmpqhr46lg+SY6iRrST8nRoLXHS5eDbMES6tQcqGEyMDjViI8WyNc1w6t1j3EohU9u+VBkzDR4YHyyz/BmRrXDQ72xtIzOeRxtYb0StXJZsccOpTzgHPzkOktbxQBZkYI3hoJ73OtpZEKTyveecP8A3f7WUS67jWGR1MEtPKLsmaWHpFxvHWDYjrCIcU2Zx6pwCpfR1sbn08jszXNHYOdjv5TSLZmXuCOnyiXS2cpeEFubw5g42IeHfw5b+xEOdbbbYS4zIzD8Nje6Nzg5znAtz2OjnDeyJp1JOpIGm4El13ZfBGUVLFTM1ETbF27M8m73d7iT3ohKoCAgICAg0cRwiGby2a/OGjh38e9UZtPjy/FH183F8dbd1UxLZiaO5j+Eb1eUP2ePd6l5WbQZKc15j/LLfBaO3LTw7BJ5jozK35zrgd3E9yqxaXLk7RtHzlxTFay14Zs3DFYuHOO6Xbh2N3eu69TDocePmeZ9eTVTBWvflNLauEBAQaNHg9NE90kVNDG998z2Rsa51zc3c0XNzrrxQbyAUGjh2D00BcYKaKEvtmMcbGZrXtfKBe1zv6Sg09o2UJyCsgil8rJzkQlt5Oa12m1/F7bKjNqMeLbrnu4tkrXumWgWFtyvdtKgwemhc50NNDE5/lOjjYwu1J1LQCdSTr0oN5Br11FFMwxzRMlYbEse1r2kg3ByuFtCLoPVJSxxMEcUbY2N3NYA1o1vo0aDegzINGrwemlkbLLTQySMtle+Njntym7bOIuLE3FuKDYq6WOVhjljbIx29r2hzTrfVp0OoQeaShiijEUUTI4xezGNa1gzEl3igW1JJPaUFdreTnCZXFzqGMEm5yF8YJ7I3AIJTBNmaKkuaaljiJ0Lmt8cjoLz4xHeglkGjWYPTSvbJLTQySMtle+NjnNsbiziLix104oN5BqYlhsFQwxzwslYfkvaHC/TY8etBWzyZYPmzeAtv0Z5Q3+EPt7EFhwnB6ambkp4I4WneGNDbnpNt57UG8gICAgICAgICAgICAgICAg1ZMRhabOmjB6C5v4qqc2OvE2j7uZvWPNmhma4Xa4OHSCD7l3W0W5iUxMT2eyV0lUtujrD2P8A9i8n2n3r9f8ATJqfJa2OFhqF6sS1PalLDPVRs8t7W9pA964tkrX4piETaI7vkFbE/RkjHHoDgfclctLfDMSiLRPaWddunwlB9BQeDK29swueFxf1KOqN9t0bw9qUtWTEYWmzpowegub+KrnNjrxNo+7mb1jzZYahj/Ie13YQfcuq3rb4Z3TExPZlXSRBrz1sTDZ8rGnoLgPeq7ZaV+KYhzNqx3lkgnY8XY9rh0gg+5dVvW0b1ndMTE9nu46V0l9QY5pmtF3ODR0kge9c2tFeZlEzEd2KLEIXGzZWE9Ac0n3rmubHbiLR90Res9pbKsdCAgICAgICAgICAgIKli9RLUVPg0bsrG6O67C7iekDdZeVnvfNm8Gs7R5st5m9+iG/FsnTgWOdx6c1vYFfX2dhiOd3caeiLxXCX0hE0EjsoIBvvF917aObwWXPp7ab/kxzx6+8Kr45x+9WU8A2rphclokAvbgWu1GvW1b+NTh+W7Rxkoqm0ODtp8mVznZ81720tl6PSXk6vTVwTG099/8ATJlxxTbZO0mysbHNeJHktIdbxeBv0Lfj9n0raLbzx+i+uniJ33e9pcZdFaKL84/jvyg6Cw+cVOs1M4/cp3n1905snTxHdr0GyocM9Q9znu1IB3drt5Krxez4n3ss7y5rg35syVmyURF4nOY4brm4v7x2rrJ7OpMe5O0ptp48mPZ/FpGyeDVF8w0aTvuPkk8bjcVGl1F4v4WXv69QjFkmJ6LN3a/4s7tZ9MK3X/gT9P3d5/gQ8NbM+KKmp/KyAvcNLA8L8PfqslcuS1K4cXfbmVUWtNYpVv4ZsvzcjZHS5nNN7Aabukm/FX4dB0Wi825h3TB0zvMtXFKmWpqDTxOysbcOPTbyibbwDoB/IqzZL583hUnaPNze1r36Ib8OydOBY53Hpvb2BX19nYYjneXcaeiOxjAOYbz0D3DJvF9QL7wR7is+o0ngx4mOZ4V5MXRHVVYMDrjNC158rUO9Ifjv716Gmy+Lji092jHfqruiNosVkMgpoL5jYOI33PyQeGmpKyavUWm/g4+6nLknfoq90eyUQF5XOe477Gwv7z2qcfs6kR787ymunr5vFZs66L4Wle4PbrlOtx0Dp7De6jJopx+/hmd48kWw9PNEZQVnPV0clrF1rjrEVj3XCy4sni6qt/XZXW3VlifXZaMcxMQR5t7jo0dfSeoL1NTnjDTfz8mnJfojdA4Zgb6n4aoe6ztQOJHT+q3oAWHDpLZ/+TLPf19FFMU396zfqdkoCPELmngb5h3gq+/s7FMe7vCydPXyauDV8sE3g05uDo1x1tfybHi0+wqrT5r4sng5Pp6+TjHea26LLUvUahAQEBAQEBAQEBAQU3Fo5aWpNQ1uZjjfq1HjNJ4HiO5ePni+nz+LEcT62ZLxOO/VCYpNp6Z/lOLD0OB94uFrpr8Nu87fqtrnpKQc6GdhbmbI07wHX49RWjfHlrtvEws928bMlJSsibkY3K0XNtTv3711jx1xx01jhNaxWNoVjbvfD2P/ANi8z2n3r9f9M2p8lsbuC9WOzUqGEt56vke7XIXEdxDW/j3LycEeLqrWny3/AIZKe9lmVwXrtYgqO2kWSSKZujvvaQWn2+xeT7Rr02rkjv8AwyaiNpi0JLap96QnpLD63BaddO+CZ/T91ub8N82PpQ2APtrISSeoEgD2H1qNBSK4ur5owV2runVuXtCmw2CFzpWjKXXzEuNtTc7zYaqimDHjtN47z+biKVrO75LjdM3fOzuOb6N1E6rDH/aETlpHmh8c2ihfE+OK7i8WvYgAcTrruWTU63Hak1pzMqsmas12hs7F/Fz6bvotVns78L6utP8AAj9kRzk8sp1Op73uP3C3es+g9/LbJPrdXg9602W9eu1iClRQBmJZRuzk/wAUZd968atOnWbR8/3hjiNs2zLtbIHVEUbjZgAuegOd4x9QXWumLZq1nt/MpzzveIlOjHaUaCZunb+C3f1WH+6F/i0+b7/T1L+mb7fwU/1eH+6DxafNXtrKyGTm3xSBz2kjTfbeD3Ee1edrsuO/Tak8wz57VnaYlb6eTMxrvnAH1i69es9VYlrid43ZF0kQEBAQEBAQEBAQa1PWRSXDHtfbeAQfWq6ZaX3isxLmLVt2atTgFM/fEAelt2+7RVX0mG3ev2czipPkhMT2aMQMsEjrs1sfKsN9nD3LFm0M4468c9lF8HTzWUvs1iRmiu7ymHKT06XB/noWvR55y4+e8LsN+qvKJ273w9j/APYsntPvX6/6VanyWxm4L1Y7NSo7PHm62Vh+VnA7Q7MPZcrydLPRqbVn8/3ZMXGSYW9eu1iCp7cyX5pg1PjG3qA+9eV7Stv01hl1M9ob+1DMtGW9GQepwV+tjbT7fo7zRtjbOzHxWPsP03KzR/gV9ebrD8EJGaQNaXHc0EnsAutNp6Y3lZM7RuptDTSVz3PleRG07hwv8lo3DTeV4+Ol9XabXniPXqWStZyzvPZYINnaVv8AdB3W4k+/Rb66PDX/AK/dfGGkeT5jNNHHTS5WNZ4hGgA39iailKYbbREcGSsRSdmtsX8XPpu+i1Vezvwvq50/wI/Y92SaWI77W72OIPv9iz+z/cyWpPrZXg4tMLevXaxBS2Th+JXG7OR/DGWn2grxot1a3ePn+0McTvme9pom+GRl4uxwZfszkFdaysf1FertO37pzRHiRunP6u0v6L/U/wDFbf6LB/b+67wafI/q7S/ov9T/AMU/osH9v7ng0+TXrMKoIrc41rb7rufrbvVeTT6XH8cRH1lzbHir3TUDWhrQ3yQAB2W0WysREREdl0duHtdJEBAQEBAQEBAQEFLL3UVU4lpMcl93FpN9Otp4fivG3nS55mY4n1/hj38K/wCSzQYxTuFxMzvIafU7VelXU4rRvFoaYyUnzR2N7Qwtjc2N4e5wI01aLi1yd3cs+p1uOtZis7yryZqxG0PeyNC6OEl4sZDex3htrC/XvPep0GKcePefNOCk1ry0Nu2H4J3AZx3nKR9E+pUe04n3Z/X/AEr1MdpTNJjdO8NAlGZ1hlN73PCy2U1WK0RtbldXLWfNEbT4e9kgqot7bF1uBG51uItof/qy63DatozU+v8AP8qs1JieuEjhu0UEjRmeI3cQ42Hc46Ee1X4dbjvHM7T+bumato5Za3HaeMX5xrzwawhxPq3d67yavFSN99/0dWy1jzQeD00lVP4RILMabjoJHktHSBvJ6Vh09LajL4t+0ev8KMdZyW65Su1/xZ3az6YWvX/gT9P3W5/gZtmPisfYfpuXWj/Ar6804fghv1UWdjmfOaW+sWWi9eqsx81kxvGyobN4kKd74pvFud/zXDQ36iLa/ivI0eeMFpx5OP5ZMV+iZrZZ34tTgXM8dvSafYDdenOoxRG/VH3afEr80Bite6rDo4AebjBe95B8YgEtaB1kfzbXBnyzqImuP4Y5mf8ASi95ycV7PWx+IxNZzTnWe55IFjrcDiOwqfZ+ekV6JnncwXiI6TaHDJI5RUwAk73AakHptxBG9NXgvS/jY/r6/cy0mLddWzRbWQub8ICx3GwLh3W1VmP2jjmPe4l1XUVnuxV20Zk+CpWOc92ma1rDpA+82AXOTW9fuYY3mUWzdXFEZQUfM10cd7ltrnrMRJ7rlZsWPw9VWnrsrpXpyxHrsntqsLM0YcwXfHcgdLTvHboD3LdrcE5ab17wvzU6o4a+B7RsLQyZ2R7dMx0DrdJ4Hpuq9NrazXpyTtLnHmiY2slZsYp2i5mZ3ODj6hqtVtTirG82hbOSkeatZnV1QPFIij33+bfW/wCs627o7F5vOrzf/Mev8s3OW/5LmvZbBAQEBAQEBAQEBAQYqinZI3K9ocDwIv8AyVzelbxtaN0TETG0ol+y1MTo1w6g4/fdZJ0GGfKfuqnBRs0eBU8Zu2MFw4uJcR2X3dytx6TFjneI5dVxUr2hJLQsYqinY9pa9oc08Cub0reNrRvCJiJjaWjDs/TNcHNisWkEeM/QjdpdUV0eGs9UR/mXEYaRO+yTWlYiqvZ6mkNzHlJ4tJb7Bp7Flvo8N53mPsqthpPk8QbNUzTfIXekSR6txXNdDhrztv8AqiMFIS7WgCwFgOC2RGy5iqqZkjcj25mm2nYdNy4vSt46bRwi1YtG0vtNA2NoYwWaNw77/eppSKR017ERERtDKuktKvwqGbWRgJHyhcH1jgqcunx5fihxbHW3eGizZamB3OPUXH7lRHs/D8p+7jwKJamp2RtDWNDWjgP53rXSlaRtWNoWxERG0NePCYGvztiaHA3uNNezcq40+KLdUVjdzGOsTvswxY3GZzBlcHAkXNrEgX01vqFxXVUnL4W07ojLE26WzPhsLzd0LHHpLRf1qy2DHad7Vj7OppWe8MlPSxxizGNYP1QB7l1THWkbVjZMViOyq4e7nsQc9urWkm/U1uQHvK8vFPiaubR2j+NmWvvZd1wXrtaPrsFglOZ8fjfOF2k9tt/es+TS4sk72jlXbFW3eGpHstTA6tceouP3WVUaDDHlP3cxgolqenYxuVjQ0DgBZa6UrSNqxstiIiNoZV0kQEBAQEBAQEBAQEBAQEBAQEBAQEBAQEBAQEBAQQOP4EZXCWJ2WQW6r23G/BwWHVaSck9dOLKMuLqnqju1GYvXR+LJTF5HEA697bhUxqdTTi1N/X5buYyZI7w8T1lfOMjYTGHaE2LdPSdw7BdRbLqs0dNa7R6+aJtlvxEbJfAcHFOw3N3u8o8NNwHUtel00Ya/nK3Fj6ISq1LRAQEBAQEBAQEBAQEBAQEBAQEBAQEBAQEBAQEBAQEBAQEBAQEBAQEBAQEBAQEBAQEBAQEBAQEBAQEBAQEBAQEBAQEBAQEBAQEBAQEBAQEBAQEBAQEBAQEBAQEBAQEBAQEBAQEBAQEBAQEBAQEBAQEBAQEBAQEBAQEBAQEBAQEBAQEBAQEBAQEBAQEBAQEBAQEBAQEBAQEBAQf/2Q=="/>
          <p:cNvSpPr>
            <a:spLocks noChangeAspect="1" noChangeArrowheads="1"/>
          </p:cNvSpPr>
          <p:nvPr/>
        </p:nvSpPr>
        <p:spPr bwMode="auto">
          <a:xfrm>
            <a:off x="345371" y="976865"/>
            <a:ext cx="228660" cy="2286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199" name="Group 176"/>
          <p:cNvGrpSpPr/>
          <p:nvPr/>
        </p:nvGrpSpPr>
        <p:grpSpPr>
          <a:xfrm>
            <a:off x="7268221" y="3182858"/>
            <a:ext cx="593461" cy="267127"/>
            <a:chOff x="0" y="3899845"/>
            <a:chExt cx="3886774" cy="1076405"/>
          </a:xfrm>
        </p:grpSpPr>
        <p:sp>
          <p:nvSpPr>
            <p:cNvPr id="200" name="Oval 199"/>
            <p:cNvSpPr/>
            <p:nvPr/>
          </p:nvSpPr>
          <p:spPr>
            <a:xfrm>
              <a:off x="0" y="4329481"/>
              <a:ext cx="3886774" cy="646769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rgbClr val="000000">
                    <a:alpha val="7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166"/>
              <a:endParaRPr lang="en-US" sz="1050" dirty="0">
                <a:solidFill>
                  <a:srgbClr val="FFFFFF"/>
                </a:solidFill>
              </a:endParaRPr>
            </a:p>
          </p:txBody>
        </p:sp>
        <p:pic>
          <p:nvPicPr>
            <p:cNvPr id="201" name="Picture 200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136" y="3899845"/>
              <a:ext cx="3536276" cy="980630"/>
            </a:xfrm>
            <a:prstGeom prst="rect">
              <a:avLst/>
            </a:prstGeom>
          </p:spPr>
        </p:pic>
      </p:grpSp>
      <p:pic>
        <p:nvPicPr>
          <p:cNvPr id="202" name="Picture 4" descr="C:\Users\sugoswam\Documents\Sudeep Content\Work\Product Management\Pictures and Icons\Product\Nexus 5500\N5500 Family Pic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30" y="3194401"/>
            <a:ext cx="635623" cy="195034"/>
          </a:xfrm>
          <a:prstGeom prst="rect">
            <a:avLst/>
          </a:prstGeom>
          <a:noFill/>
          <a:effectLst/>
        </p:spPr>
      </p:pic>
      <p:sp>
        <p:nvSpPr>
          <p:cNvPr id="154" name="Freeform 153"/>
          <p:cNvSpPr/>
          <p:nvPr/>
        </p:nvSpPr>
        <p:spPr>
          <a:xfrm>
            <a:off x="3597494" y="2958655"/>
            <a:ext cx="225443" cy="1838479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C0353A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  <p:sp>
        <p:nvSpPr>
          <p:cNvPr id="155" name="Freeform 154"/>
          <p:cNvSpPr/>
          <p:nvPr/>
        </p:nvSpPr>
        <p:spPr>
          <a:xfrm>
            <a:off x="3691119" y="2939809"/>
            <a:ext cx="118348" cy="1799638"/>
          </a:xfrm>
          <a:custGeom>
            <a:avLst/>
            <a:gdLst>
              <a:gd name="connsiteX0" fmla="*/ 0 w 1028700"/>
              <a:gd name="connsiteY0" fmla="*/ 0 h 1110342"/>
              <a:gd name="connsiteX1" fmla="*/ 0 w 1028700"/>
              <a:gd name="connsiteY1" fmla="*/ 1110342 h 1110342"/>
              <a:gd name="connsiteX2" fmla="*/ 1028700 w 1028700"/>
              <a:gd name="connsiteY2" fmla="*/ 1110342 h 1110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110342">
                <a:moveTo>
                  <a:pt x="0" y="0"/>
                </a:moveTo>
                <a:lnTo>
                  <a:pt x="0" y="1110342"/>
                </a:lnTo>
                <a:lnTo>
                  <a:pt x="1028700" y="1110342"/>
                </a:lnTo>
              </a:path>
            </a:pathLst>
          </a:custGeom>
          <a:noFill/>
          <a:ln w="19050">
            <a:solidFill>
              <a:srgbClr val="C0353A"/>
            </a:solidFill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4" tIns="45722" rIns="91444" bIns="45722"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391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1"/>
          <p:cNvSpPr txBox="1">
            <a:spLocks/>
          </p:cNvSpPr>
          <p:nvPr/>
        </p:nvSpPr>
        <p:spPr>
          <a:xfrm>
            <a:off x="6155982" y="2149302"/>
            <a:ext cx="2851528" cy="106715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  <a:outerShdw blurRad="41275" dist="165100" dir="5400000" sx="89000" sy="89000" algn="t" rotWithShape="0">
              <a:prstClr val="black">
                <a:alpha val="72000"/>
              </a:prstClr>
            </a:outerShdw>
          </a:effectLst>
        </p:spPr>
        <p:txBody>
          <a:bodyPr lIns="0" tIns="0" rIns="0" bIns="0" anchor="t" anchorCtr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Bef>
                <a:spcPts val="1200"/>
              </a:spcBef>
              <a:tabLst>
                <a:tab pos="5032250" algn="l"/>
              </a:tabLst>
            </a:pPr>
            <a:r>
              <a:rPr lang="en-US" sz="11500" b="1" spc="-150" dirty="0">
                <a:solidFill>
                  <a:srgbClr val="FFFFFF"/>
                </a:solidFill>
              </a:rPr>
              <a:t>4</a:t>
            </a:r>
            <a:r>
              <a:rPr lang="en-US" sz="11500" b="1" spc="-300" dirty="0">
                <a:solidFill>
                  <a:srgbClr val="FFFFFF"/>
                </a:solidFill>
              </a:rPr>
              <a:t>4</a:t>
            </a:r>
            <a:r>
              <a:rPr lang="en-US" sz="16600" spc="100" dirty="0">
                <a:solidFill>
                  <a:srgbClr val="FFFFFF"/>
                </a:solidFill>
              </a:rPr>
              <a:t/>
            </a:r>
            <a:br>
              <a:rPr lang="en-US" sz="16600" spc="100" dirty="0">
                <a:solidFill>
                  <a:srgbClr val="FFFFFF"/>
                </a:solidFill>
              </a:rPr>
            </a:br>
            <a:r>
              <a:rPr lang="en-US" spc="100" dirty="0">
                <a:solidFill>
                  <a:srgbClr val="FFFFFF"/>
                </a:solidFill>
              </a:rPr>
              <a:t>ZETTABYTES</a:t>
            </a:r>
          </a:p>
        </p:txBody>
      </p:sp>
      <p:sp>
        <p:nvSpPr>
          <p:cNvPr id="4" name="Rounded Rectangle 3"/>
          <p:cNvSpPr/>
          <p:nvPr/>
        </p:nvSpPr>
        <p:spPr>
          <a:xfrm flipV="1">
            <a:off x="200096" y="3350042"/>
            <a:ext cx="2072775" cy="2109003"/>
          </a:xfrm>
          <a:prstGeom prst="roundRect">
            <a:avLst>
              <a:gd name="adj" fmla="val 8434"/>
            </a:avLst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4" tIns="45712" rIns="91424" bIns="45712" rtlCol="0" anchor="ctr"/>
          <a:lstStyle/>
          <a:p>
            <a:pPr algn="ctr" defTabSz="914180">
              <a:defRPr/>
            </a:pPr>
            <a:endParaRPr lang="en-US" kern="0">
              <a:solidFill>
                <a:schemeClr val="tx1"/>
              </a:solidFill>
              <a:latin typeface="CiscoSansTT ExtraLight"/>
            </a:endParaRPr>
          </a:p>
        </p:txBody>
      </p:sp>
      <p:sp>
        <p:nvSpPr>
          <p:cNvPr id="5" name="Rounded Rectangle 4"/>
          <p:cNvSpPr/>
          <p:nvPr/>
        </p:nvSpPr>
        <p:spPr>
          <a:xfrm flipV="1">
            <a:off x="4508050" y="3286875"/>
            <a:ext cx="2076920" cy="2171746"/>
          </a:xfrm>
          <a:prstGeom prst="roundRect">
            <a:avLst>
              <a:gd name="adj" fmla="val 8434"/>
            </a:avLst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4" tIns="45712" rIns="91424" bIns="45712" rtlCol="0" anchor="ctr"/>
          <a:lstStyle/>
          <a:p>
            <a:pPr algn="ctr" defTabSz="914180">
              <a:defRPr/>
            </a:pPr>
            <a:endParaRPr lang="en-US" kern="0">
              <a:solidFill>
                <a:schemeClr val="tx1"/>
              </a:solidFill>
              <a:latin typeface="CiscoSansTT ExtraLight"/>
            </a:endParaRPr>
          </a:p>
        </p:txBody>
      </p:sp>
      <p:sp>
        <p:nvSpPr>
          <p:cNvPr id="7" name="Rounded Rectangle 6"/>
          <p:cNvSpPr/>
          <p:nvPr/>
        </p:nvSpPr>
        <p:spPr>
          <a:xfrm flipV="1">
            <a:off x="6625867" y="2749100"/>
            <a:ext cx="2286812" cy="2709945"/>
          </a:xfrm>
          <a:prstGeom prst="roundRect">
            <a:avLst>
              <a:gd name="adj" fmla="val 8434"/>
            </a:avLst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4" tIns="45712" rIns="91424" bIns="45712" rtlCol="0" anchor="ctr"/>
          <a:lstStyle/>
          <a:p>
            <a:pPr algn="ctr" defTabSz="914180">
              <a:defRPr/>
            </a:pPr>
            <a:endParaRPr lang="en-US" kern="0">
              <a:solidFill>
                <a:schemeClr val="tx1"/>
              </a:solidFill>
              <a:latin typeface="CiscoSansTT ExtraLight"/>
            </a:endParaRPr>
          </a:p>
        </p:txBody>
      </p:sp>
      <p:sp>
        <p:nvSpPr>
          <p:cNvPr id="8" name="Rounded Rectangle 7"/>
          <p:cNvSpPr/>
          <p:nvPr/>
        </p:nvSpPr>
        <p:spPr>
          <a:xfrm flipV="1">
            <a:off x="2319961" y="3302004"/>
            <a:ext cx="2127264" cy="2157055"/>
          </a:xfrm>
          <a:prstGeom prst="roundRect">
            <a:avLst>
              <a:gd name="adj" fmla="val 8434"/>
            </a:avLst>
          </a:prstGeom>
          <a:solidFill>
            <a:schemeClr val="bg2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24" tIns="45712" rIns="91424" bIns="45712" rtlCol="0" anchor="ctr"/>
          <a:lstStyle/>
          <a:p>
            <a:pPr algn="ctr" defTabSz="914180">
              <a:defRPr/>
            </a:pPr>
            <a:endParaRPr lang="en-US" kern="0">
              <a:solidFill>
                <a:schemeClr val="tx1"/>
              </a:solidFill>
              <a:latin typeface="CiscoSansTT ExtraLight"/>
            </a:endParaRPr>
          </a:p>
        </p:txBody>
      </p:sp>
      <p:pic>
        <p:nvPicPr>
          <p:cNvPr id="9" name="Picture 8" descr="CiscoCloupia-new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5"/>
          <a:stretch/>
        </p:blipFill>
        <p:spPr>
          <a:xfrm>
            <a:off x="6947069" y="2789241"/>
            <a:ext cx="1838443" cy="987654"/>
          </a:xfrm>
          <a:prstGeom prst="rect">
            <a:avLst/>
          </a:prstGeom>
          <a:gradFill flip="none" rotWithShape="1">
            <a:gsLst>
              <a:gs pos="0">
                <a:srgbClr val="60B3A6">
                  <a:shade val="30000"/>
                  <a:satMod val="115000"/>
                  <a:alpha val="35000"/>
                </a:srgbClr>
              </a:gs>
              <a:gs pos="100000">
                <a:srgbClr val="60B3A6">
                  <a:alpha val="65000"/>
                </a:srgbClr>
              </a:gs>
            </a:gsLst>
            <a:lin ang="2700000" scaled="1"/>
            <a:tileRect/>
          </a:gradFill>
          <a:ln w="19050" cap="flat" cmpd="sng" algn="ctr">
            <a:gradFill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1500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607094" y="4424669"/>
            <a:ext cx="1598886" cy="807911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ctr" defTabSz="914180"/>
            <a:r>
              <a:rPr lang="en-US" sz="1600" kern="0" dirty="0">
                <a:latin typeface="CiscoSansTT ExtraLight"/>
              </a:rPr>
              <a:t>Manages multiple UCS Domains</a:t>
            </a:r>
          </a:p>
        </p:txBody>
      </p:sp>
      <p:pic>
        <p:nvPicPr>
          <p:cNvPr id="11" name="Picture 10" descr="ucs_central_larg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57" y="3423663"/>
            <a:ext cx="1353395" cy="910618"/>
          </a:xfrm>
          <a:prstGeom prst="rect">
            <a:avLst/>
          </a:prstGeom>
          <a:gradFill flip="none" rotWithShape="1">
            <a:gsLst>
              <a:gs pos="0">
                <a:srgbClr val="60B3A6">
                  <a:shade val="30000"/>
                  <a:satMod val="115000"/>
                  <a:alpha val="35000"/>
                </a:srgbClr>
              </a:gs>
              <a:gs pos="100000">
                <a:srgbClr val="60B3A6">
                  <a:alpha val="65000"/>
                </a:srgbClr>
              </a:gs>
            </a:gsLst>
            <a:lin ang="2700000" scaled="1"/>
            <a:tileRect/>
          </a:gradFill>
          <a:ln w="19050" cap="flat" cmpd="sng" algn="ctr">
            <a:gradFill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1500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4435343" y="4313546"/>
            <a:ext cx="2193033" cy="315469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ctr" defTabSz="914180"/>
            <a:r>
              <a:rPr lang="en-US" sz="1600" kern="0" dirty="0">
                <a:solidFill>
                  <a:srgbClr val="000000"/>
                </a:solidFill>
                <a:latin typeface="CiscoSansTT ExtraLight"/>
              </a:rPr>
              <a:t>Manages ACI Fabric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036" y="3475817"/>
            <a:ext cx="1725644" cy="782669"/>
          </a:xfrm>
          <a:prstGeom prst="rect">
            <a:avLst/>
          </a:prstGeom>
          <a:gradFill flip="none" rotWithShape="1">
            <a:gsLst>
              <a:gs pos="0">
                <a:srgbClr val="60B3A6">
                  <a:shade val="30000"/>
                  <a:satMod val="115000"/>
                  <a:alpha val="35000"/>
                </a:srgbClr>
              </a:gs>
              <a:gs pos="100000">
                <a:srgbClr val="60B3A6">
                  <a:alpha val="65000"/>
                </a:srgbClr>
              </a:gs>
            </a:gsLst>
            <a:lin ang="2700000" scaled="1"/>
            <a:tileRect/>
          </a:gradFill>
          <a:ln w="19050" cap="flat" cmpd="sng" algn="ctr">
            <a:gradFill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1500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</p:pic>
      <p:sp>
        <p:nvSpPr>
          <p:cNvPr id="14" name="Snip Diagonal Corner Rectangle 13"/>
          <p:cNvSpPr/>
          <p:nvPr/>
        </p:nvSpPr>
        <p:spPr bwMode="auto">
          <a:xfrm>
            <a:off x="200116" y="2760751"/>
            <a:ext cx="4220675" cy="461744"/>
          </a:xfrm>
          <a:prstGeom prst="snip2Diag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80">
              <a:defRPr/>
            </a:pPr>
            <a:r>
              <a:rPr lang="en-US" sz="1400" b="1" kern="0" dirty="0">
                <a:solidFill>
                  <a:schemeClr val="bg1"/>
                </a:solidFill>
                <a:latin typeface="CiscoSansTT ExtraLight"/>
              </a:rPr>
              <a:t>UCS CENTRAL </a:t>
            </a:r>
          </a:p>
        </p:txBody>
      </p:sp>
      <p:sp>
        <p:nvSpPr>
          <p:cNvPr id="17" name="Snip Diagonal Corner Rectangle 16"/>
          <p:cNvSpPr/>
          <p:nvPr/>
        </p:nvSpPr>
        <p:spPr bwMode="auto">
          <a:xfrm>
            <a:off x="200109" y="2155801"/>
            <a:ext cx="8712581" cy="461744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80">
              <a:defRPr/>
            </a:pPr>
            <a:r>
              <a:rPr lang="en-US" sz="1400" b="1" kern="0" dirty="0">
                <a:solidFill>
                  <a:schemeClr val="bg1"/>
                </a:solidFill>
                <a:latin typeface="CiscoSansTT ExtraLight"/>
              </a:rPr>
              <a:t>UCS DIRECTOR</a:t>
            </a:r>
            <a:r>
              <a:rPr lang="en-US" sz="1600" kern="0" dirty="0">
                <a:solidFill>
                  <a:schemeClr val="bg1"/>
                </a:solidFill>
                <a:latin typeface="CiscoSansTT ExtraLight"/>
              </a:rPr>
              <a:t>   </a:t>
            </a:r>
            <a:r>
              <a:rPr lang="en-US" sz="1400" kern="0" dirty="0">
                <a:solidFill>
                  <a:schemeClr val="bg1"/>
                </a:solidFill>
                <a:latin typeface="CiscoSansTT ExtraLight"/>
              </a:rPr>
              <a:t>Centralized infrastructure control point for data center </a:t>
            </a:r>
          </a:p>
        </p:txBody>
      </p:sp>
      <p:sp>
        <p:nvSpPr>
          <p:cNvPr id="18" name="Snip Diagonal Corner Rectangle 17"/>
          <p:cNvSpPr/>
          <p:nvPr/>
        </p:nvSpPr>
        <p:spPr bwMode="auto">
          <a:xfrm>
            <a:off x="4523310" y="2771803"/>
            <a:ext cx="2102556" cy="450692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80">
              <a:defRPr/>
            </a:pPr>
            <a:r>
              <a:rPr lang="en-US" sz="1400" b="1" kern="0" dirty="0">
                <a:solidFill>
                  <a:schemeClr val="bg1"/>
                </a:solidFill>
                <a:latin typeface="CiscoSansTT ExtraLight"/>
              </a:rPr>
              <a:t>APIC</a:t>
            </a:r>
          </a:p>
        </p:txBody>
      </p:sp>
      <p:sp>
        <p:nvSpPr>
          <p:cNvPr id="19" name="Freeform 31"/>
          <p:cNvSpPr>
            <a:spLocks/>
          </p:cNvSpPr>
          <p:nvPr/>
        </p:nvSpPr>
        <p:spPr bwMode="auto">
          <a:xfrm>
            <a:off x="4861663" y="3213918"/>
            <a:ext cx="47612" cy="5500"/>
          </a:xfrm>
          <a:custGeom>
            <a:avLst/>
            <a:gdLst>
              <a:gd name="T0" fmla="*/ 87 w 87"/>
              <a:gd name="T1" fmla="*/ 5 h 11"/>
              <a:gd name="T2" fmla="*/ 81 w 87"/>
              <a:gd name="T3" fmla="*/ 11 h 11"/>
              <a:gd name="T4" fmla="*/ 5 w 87"/>
              <a:gd name="T5" fmla="*/ 11 h 11"/>
              <a:gd name="T6" fmla="*/ 0 w 87"/>
              <a:gd name="T7" fmla="*/ 5 h 11"/>
              <a:gd name="T8" fmla="*/ 0 w 87"/>
              <a:gd name="T9" fmla="*/ 5 h 11"/>
              <a:gd name="T10" fmla="*/ 5 w 87"/>
              <a:gd name="T11" fmla="*/ 0 h 11"/>
              <a:gd name="T12" fmla="*/ 81 w 87"/>
              <a:gd name="T13" fmla="*/ 0 h 11"/>
              <a:gd name="T14" fmla="*/ 87 w 87"/>
              <a:gd name="T15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11">
                <a:moveTo>
                  <a:pt x="87" y="5"/>
                </a:moveTo>
                <a:cubicBezTo>
                  <a:pt x="87" y="8"/>
                  <a:pt x="84" y="11"/>
                  <a:pt x="81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1"/>
                  <a:pt x="0" y="8"/>
                  <a:pt x="0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4" y="0"/>
                  <a:pt x="87" y="2"/>
                  <a:pt x="87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defTabSz="685725">
              <a:defRPr/>
            </a:pPr>
            <a:endParaRPr lang="en-US" sz="600" kern="0" dirty="0">
              <a:solidFill>
                <a:srgbClr val="000000">
                  <a:lumMod val="75000"/>
                </a:srgbClr>
              </a:solidFill>
              <a:latin typeface="CiscoSansTT Light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5985" y="3807925"/>
            <a:ext cx="2302031" cy="105413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 defTabSz="914180"/>
            <a:r>
              <a:rPr lang="en-US" sz="1600" kern="0" dirty="0">
                <a:solidFill>
                  <a:srgbClr val="000000"/>
                </a:solidFill>
                <a:latin typeface="CiscoSansTT ExtraLight"/>
              </a:rPr>
              <a:t>Manage </a:t>
            </a:r>
            <a:r>
              <a:rPr lang="en-US" sz="1600" kern="0" dirty="0">
                <a:solidFill>
                  <a:srgbClr val="000000"/>
                </a:solidFill>
                <a:latin typeface="CiscoSansTT Light"/>
              </a:rPr>
              <a:t>heterogeneous</a:t>
            </a:r>
            <a:r>
              <a:rPr lang="en-US" sz="1600" kern="0" dirty="0">
                <a:solidFill>
                  <a:srgbClr val="000000"/>
                </a:solidFill>
                <a:latin typeface="CiscoSansTT ExtraLight"/>
              </a:rPr>
              <a:t> Compute, Network &amp; Storage across data centers.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60" y="2689904"/>
            <a:ext cx="603077" cy="603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Connector 22"/>
          <p:cNvCxnSpPr/>
          <p:nvPr/>
        </p:nvCxnSpPr>
        <p:spPr>
          <a:xfrm rot="5400000">
            <a:off x="4441845" y="2017952"/>
            <a:ext cx="203014" cy="0"/>
          </a:xfrm>
          <a:prstGeom prst="line">
            <a:avLst/>
          </a:prstGeom>
          <a:noFill/>
          <a:ln w="19050" cap="rnd" cmpd="sng" algn="ctr">
            <a:solidFill>
              <a:srgbClr val="FFFFFF">
                <a:alpha val="59000"/>
              </a:srgbClr>
            </a:solidFill>
            <a:prstDash val="sysDot"/>
            <a:round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 rot="5400000">
            <a:off x="2825702" y="2612270"/>
            <a:ext cx="203014" cy="0"/>
          </a:xfrm>
          <a:prstGeom prst="line">
            <a:avLst/>
          </a:prstGeom>
          <a:noFill/>
          <a:ln w="19050" cap="rnd" cmpd="sng" algn="ctr">
            <a:solidFill>
              <a:srgbClr val="FFFFFF">
                <a:alpha val="59000"/>
              </a:srgbClr>
            </a:solidFill>
            <a:prstDash val="sysDot"/>
            <a:round/>
          </a:ln>
          <a:effectLst/>
        </p:spPr>
      </p:cxnSp>
      <p:pic>
        <p:nvPicPr>
          <p:cNvPr id="25" name="Picture 24" descr="ucs_mgr_large_photo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0" y="3980992"/>
            <a:ext cx="1844178" cy="908996"/>
          </a:xfrm>
          <a:prstGeom prst="rect">
            <a:avLst/>
          </a:prstGeom>
          <a:gradFill flip="none" rotWithShape="1">
            <a:gsLst>
              <a:gs pos="0">
                <a:srgbClr val="60B3A6">
                  <a:shade val="30000"/>
                  <a:satMod val="115000"/>
                  <a:alpha val="35000"/>
                </a:srgbClr>
              </a:gs>
              <a:gs pos="100000">
                <a:srgbClr val="60B3A6">
                  <a:alpha val="65000"/>
                </a:srgbClr>
              </a:gs>
            </a:gsLst>
            <a:lin ang="2700000" scaled="1"/>
            <a:tileRect/>
          </a:gradFill>
          <a:ln w="19050" cap="flat" cmpd="sng" algn="ctr">
            <a:gradFill>
              <a:gsLst>
                <a:gs pos="0">
                  <a:srgbClr val="FFFFFF">
                    <a:alpha val="35000"/>
                  </a:srgbClr>
                </a:gs>
                <a:gs pos="100000">
                  <a:srgbClr val="FFFFFF">
                    <a:alpha val="1500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55644" y="4887703"/>
            <a:ext cx="2373112" cy="561690"/>
          </a:xfrm>
          <a:prstGeom prst="rect">
            <a:avLst/>
          </a:prstGeom>
        </p:spPr>
        <p:txBody>
          <a:bodyPr wrap="square" lIns="68577" tIns="34289" rIns="68577" bIns="34289">
            <a:spAutoFit/>
          </a:bodyPr>
          <a:lstStyle/>
          <a:p>
            <a:pPr algn="ctr" defTabSz="914180"/>
            <a:r>
              <a:rPr lang="en-US" sz="1600" kern="0" dirty="0">
                <a:solidFill>
                  <a:srgbClr val="000000"/>
                </a:solidFill>
                <a:latin typeface="CiscoSansTT ExtraLight"/>
              </a:rPr>
              <a:t>Manages Single </a:t>
            </a:r>
            <a:br>
              <a:rPr lang="en-US" sz="1600" kern="0" dirty="0">
                <a:solidFill>
                  <a:srgbClr val="000000"/>
                </a:solidFill>
                <a:latin typeface="CiscoSansTT ExtraLight"/>
              </a:rPr>
            </a:br>
            <a:r>
              <a:rPr lang="en-US" sz="1600" kern="0" dirty="0">
                <a:solidFill>
                  <a:srgbClr val="000000"/>
                </a:solidFill>
                <a:latin typeface="CiscoSansTT ExtraLight"/>
              </a:rPr>
              <a:t>UCS domain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200096" y="3309844"/>
            <a:ext cx="2093382" cy="461744"/>
          </a:xfrm>
          <a:prstGeom prst="snip2Diag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80">
              <a:defRPr/>
            </a:pPr>
            <a:r>
              <a:rPr lang="en-US" sz="1400" b="1" kern="0" dirty="0">
                <a:solidFill>
                  <a:schemeClr val="bg1"/>
                </a:solidFill>
                <a:latin typeface="CiscoSansTT ExtraLight"/>
              </a:rPr>
              <a:t>UCS MANAGER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242217" y="3448950"/>
            <a:ext cx="1" cy="126694"/>
          </a:xfrm>
          <a:prstGeom prst="line">
            <a:avLst/>
          </a:prstGeom>
          <a:noFill/>
          <a:ln w="19050" cap="rnd" cmpd="sng" algn="ctr">
            <a:solidFill>
              <a:srgbClr val="FFFFFF">
                <a:alpha val="59000"/>
              </a:srgbClr>
            </a:solidFill>
            <a:prstDash val="solid"/>
            <a:round/>
            <a:headEnd type="none"/>
          </a:ln>
          <a:effectLst/>
        </p:spPr>
      </p:cxnSp>
      <p:cxnSp>
        <p:nvCxnSpPr>
          <p:cNvPr id="29" name="Straight Connector 28"/>
          <p:cNvCxnSpPr/>
          <p:nvPr/>
        </p:nvCxnSpPr>
        <p:spPr>
          <a:xfrm flipH="1" flipV="1">
            <a:off x="3406554" y="3448950"/>
            <a:ext cx="1" cy="126694"/>
          </a:xfrm>
          <a:prstGeom prst="line">
            <a:avLst/>
          </a:prstGeom>
          <a:noFill/>
          <a:ln w="19050" cap="rnd" cmpd="sng" algn="ctr">
            <a:solidFill>
              <a:srgbClr val="FFFFFF">
                <a:alpha val="59000"/>
              </a:srgbClr>
            </a:solidFill>
            <a:prstDash val="solid"/>
            <a:round/>
            <a:headEnd type="none"/>
          </a:ln>
          <a:effectLst/>
        </p:spPr>
      </p:cxnSp>
      <p:cxnSp>
        <p:nvCxnSpPr>
          <p:cNvPr id="30" name="Straight Connector 29"/>
          <p:cNvCxnSpPr/>
          <p:nvPr/>
        </p:nvCxnSpPr>
        <p:spPr>
          <a:xfrm flipH="1" flipV="1">
            <a:off x="7866289" y="2848008"/>
            <a:ext cx="1" cy="126694"/>
          </a:xfrm>
          <a:prstGeom prst="line">
            <a:avLst/>
          </a:prstGeom>
          <a:noFill/>
          <a:ln w="19050" cap="rnd" cmpd="sng" algn="ctr">
            <a:solidFill>
              <a:srgbClr val="FFFFFF">
                <a:alpha val="59000"/>
              </a:srgbClr>
            </a:solidFill>
            <a:prstDash val="solid"/>
            <a:round/>
            <a:headEnd type="none"/>
          </a:ln>
          <a:effectLst/>
        </p:spPr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1085851"/>
            <a:ext cx="693425" cy="366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Management </a:t>
            </a:r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3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2" grpId="0"/>
      <p:bldP spid="14" grpId="0" animBg="1"/>
      <p:bldP spid="17" grpId="0" animBg="1"/>
      <p:bldP spid="18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"/>
          <p:cNvSpPr/>
          <p:nvPr/>
        </p:nvSpPr>
        <p:spPr>
          <a:xfrm flipV="1">
            <a:off x="72281" y="3571265"/>
            <a:ext cx="9017291" cy="1780894"/>
          </a:xfrm>
          <a:custGeom>
            <a:avLst/>
            <a:gdLst/>
            <a:ahLst/>
            <a:cxnLst/>
            <a:rect l="l" t="t" r="r" b="b"/>
            <a:pathLst>
              <a:path w="11887200" h="1615387">
                <a:moveTo>
                  <a:pt x="5943600" y="0"/>
                </a:moveTo>
                <a:cubicBezTo>
                  <a:pt x="9226160" y="0"/>
                  <a:pt x="11887200" y="622615"/>
                  <a:pt x="11887200" y="1390650"/>
                </a:cubicBezTo>
                <a:cubicBezTo>
                  <a:pt x="11887200" y="1467353"/>
                  <a:pt x="11860660" y="1542605"/>
                  <a:pt x="11808829" y="1615387"/>
                </a:cubicBezTo>
                <a:cubicBezTo>
                  <a:pt x="11349493" y="953940"/>
                  <a:pt x="8898336" y="449474"/>
                  <a:pt x="5943600" y="449474"/>
                </a:cubicBezTo>
                <a:cubicBezTo>
                  <a:pt x="2988864" y="449474"/>
                  <a:pt x="537707" y="953940"/>
                  <a:pt x="78371" y="1615387"/>
                </a:cubicBezTo>
                <a:cubicBezTo>
                  <a:pt x="26540" y="1542605"/>
                  <a:pt x="0" y="1467353"/>
                  <a:pt x="0" y="1390650"/>
                </a:cubicBezTo>
                <a:cubicBezTo>
                  <a:pt x="0" y="622615"/>
                  <a:pt x="2661040" y="0"/>
                  <a:pt x="594360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 smtClean="0">
                <a:solidFill>
                  <a:srgbClr val="FFFFFF"/>
                </a:solidFill>
                <a:latin typeface="CiscoSansTT Light"/>
              </a:rPr>
              <a:t>z</a:t>
            </a:r>
            <a:endParaRPr lang="en-US" sz="135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1" name="Oval 2"/>
          <p:cNvSpPr/>
          <p:nvPr/>
        </p:nvSpPr>
        <p:spPr>
          <a:xfrm flipV="1">
            <a:off x="72281" y="3469721"/>
            <a:ext cx="9017291" cy="1620091"/>
          </a:xfrm>
          <a:custGeom>
            <a:avLst/>
            <a:gdLst/>
            <a:ahLst/>
            <a:cxnLst/>
            <a:rect l="l" t="t" r="r" b="b"/>
            <a:pathLst>
              <a:path w="11887200" h="1615387">
                <a:moveTo>
                  <a:pt x="5943600" y="0"/>
                </a:moveTo>
                <a:cubicBezTo>
                  <a:pt x="9226160" y="0"/>
                  <a:pt x="11887200" y="622615"/>
                  <a:pt x="11887200" y="1390650"/>
                </a:cubicBezTo>
                <a:cubicBezTo>
                  <a:pt x="11887200" y="1467353"/>
                  <a:pt x="11860660" y="1542605"/>
                  <a:pt x="11808829" y="1615387"/>
                </a:cubicBezTo>
                <a:cubicBezTo>
                  <a:pt x="11349493" y="953940"/>
                  <a:pt x="8898336" y="449474"/>
                  <a:pt x="5943600" y="449474"/>
                </a:cubicBezTo>
                <a:cubicBezTo>
                  <a:pt x="2988864" y="449474"/>
                  <a:pt x="537707" y="953940"/>
                  <a:pt x="78371" y="1615387"/>
                </a:cubicBezTo>
                <a:cubicBezTo>
                  <a:pt x="26540" y="1542605"/>
                  <a:pt x="0" y="1467353"/>
                  <a:pt x="0" y="1390650"/>
                </a:cubicBezTo>
                <a:cubicBezTo>
                  <a:pt x="0" y="622615"/>
                  <a:pt x="2661040" y="0"/>
                  <a:pt x="5943600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281" y="2138965"/>
            <a:ext cx="9017291" cy="27497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gradFill flip="none" rotWithShape="1">
              <a:gsLst>
                <a:gs pos="0">
                  <a:srgbClr val="FFFFFF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0" name="Freeform 1061"/>
          <p:cNvSpPr>
            <a:spLocks noChangeAspect="1"/>
          </p:cNvSpPr>
          <p:nvPr/>
        </p:nvSpPr>
        <p:spPr bwMode="auto">
          <a:xfrm>
            <a:off x="420406" y="2672050"/>
            <a:ext cx="8321040" cy="1620044"/>
          </a:xfrm>
          <a:custGeom>
            <a:avLst/>
            <a:gdLst>
              <a:gd name="T0" fmla="*/ 3410 w 4563"/>
              <a:gd name="T1" fmla="*/ 4 h 906"/>
              <a:gd name="T2" fmla="*/ 3740 w 4563"/>
              <a:gd name="T3" fmla="*/ 25 h 906"/>
              <a:gd name="T4" fmla="*/ 4030 w 4563"/>
              <a:gd name="T5" fmla="*/ 61 h 906"/>
              <a:gd name="T6" fmla="*/ 4267 w 4563"/>
              <a:gd name="T7" fmla="*/ 109 h 906"/>
              <a:gd name="T8" fmla="*/ 4442 w 4563"/>
              <a:gd name="T9" fmla="*/ 169 h 906"/>
              <a:gd name="T10" fmla="*/ 4543 w 4563"/>
              <a:gd name="T11" fmla="*/ 238 h 906"/>
              <a:gd name="T12" fmla="*/ 4559 w 4563"/>
              <a:gd name="T13" fmla="*/ 312 h 906"/>
              <a:gd name="T14" fmla="*/ 4485 w 4563"/>
              <a:gd name="T15" fmla="*/ 383 h 906"/>
              <a:gd name="T16" fmla="*/ 4334 w 4563"/>
              <a:gd name="T17" fmla="*/ 445 h 906"/>
              <a:gd name="T18" fmla="*/ 4115 w 4563"/>
              <a:gd name="T19" fmla="*/ 499 h 906"/>
              <a:gd name="T20" fmla="*/ 3842 w 4563"/>
              <a:gd name="T21" fmla="*/ 540 h 906"/>
              <a:gd name="T22" fmla="*/ 3524 w 4563"/>
              <a:gd name="T23" fmla="*/ 566 h 906"/>
              <a:gd name="T24" fmla="*/ 3173 w 4563"/>
              <a:gd name="T25" fmla="*/ 576 h 906"/>
              <a:gd name="T26" fmla="*/ 2793 w 4563"/>
              <a:gd name="T27" fmla="*/ 565 h 906"/>
              <a:gd name="T28" fmla="*/ 2622 w 4563"/>
              <a:gd name="T29" fmla="*/ 553 h 906"/>
              <a:gd name="T30" fmla="*/ 2456 w 4563"/>
              <a:gd name="T31" fmla="*/ 548 h 906"/>
              <a:gd name="T32" fmla="*/ 2304 w 4563"/>
              <a:gd name="T33" fmla="*/ 556 h 906"/>
              <a:gd name="T34" fmla="*/ 2174 w 4563"/>
              <a:gd name="T35" fmla="*/ 596 h 906"/>
              <a:gd name="T36" fmla="*/ 2071 w 4563"/>
              <a:gd name="T37" fmla="*/ 681 h 906"/>
              <a:gd name="T38" fmla="*/ 2064 w 4563"/>
              <a:gd name="T39" fmla="*/ 691 h 906"/>
              <a:gd name="T40" fmla="*/ 1955 w 4563"/>
              <a:gd name="T41" fmla="*/ 766 h 906"/>
              <a:gd name="T42" fmla="*/ 1774 w 4563"/>
              <a:gd name="T43" fmla="*/ 827 h 906"/>
              <a:gd name="T44" fmla="*/ 1536 w 4563"/>
              <a:gd name="T45" fmla="*/ 874 h 906"/>
              <a:gd name="T46" fmla="*/ 1253 w 4563"/>
              <a:gd name="T47" fmla="*/ 900 h 906"/>
              <a:gd name="T48" fmla="*/ 945 w 4563"/>
              <a:gd name="T49" fmla="*/ 905 h 906"/>
              <a:gd name="T50" fmla="*/ 661 w 4563"/>
              <a:gd name="T51" fmla="*/ 887 h 906"/>
              <a:gd name="T52" fmla="*/ 412 w 4563"/>
              <a:gd name="T53" fmla="*/ 849 h 906"/>
              <a:gd name="T54" fmla="*/ 212 w 4563"/>
              <a:gd name="T55" fmla="*/ 796 h 906"/>
              <a:gd name="T56" fmla="*/ 74 w 4563"/>
              <a:gd name="T57" fmla="*/ 731 h 906"/>
              <a:gd name="T58" fmla="*/ 4 w 4563"/>
              <a:gd name="T59" fmla="*/ 656 h 906"/>
              <a:gd name="T60" fmla="*/ 18 w 4563"/>
              <a:gd name="T61" fmla="*/ 577 h 906"/>
              <a:gd name="T62" fmla="*/ 113 w 4563"/>
              <a:gd name="T63" fmla="*/ 505 h 906"/>
              <a:gd name="T64" fmla="*/ 273 w 4563"/>
              <a:gd name="T65" fmla="*/ 442 h 906"/>
              <a:gd name="T66" fmla="*/ 490 w 4563"/>
              <a:gd name="T67" fmla="*/ 395 h 906"/>
              <a:gd name="T68" fmla="*/ 752 w 4563"/>
              <a:gd name="T69" fmla="*/ 363 h 906"/>
              <a:gd name="T70" fmla="*/ 1045 w 4563"/>
              <a:gd name="T71" fmla="*/ 352 h 906"/>
              <a:gd name="T72" fmla="*/ 1379 w 4563"/>
              <a:gd name="T73" fmla="*/ 367 h 906"/>
              <a:gd name="T74" fmla="*/ 1543 w 4563"/>
              <a:gd name="T75" fmla="*/ 384 h 906"/>
              <a:gd name="T76" fmla="*/ 1639 w 4563"/>
              <a:gd name="T77" fmla="*/ 386 h 906"/>
              <a:gd name="T78" fmla="*/ 1720 w 4563"/>
              <a:gd name="T79" fmla="*/ 370 h 906"/>
              <a:gd name="T80" fmla="*/ 1772 w 4563"/>
              <a:gd name="T81" fmla="*/ 331 h 906"/>
              <a:gd name="T82" fmla="*/ 1783 w 4563"/>
              <a:gd name="T83" fmla="*/ 266 h 906"/>
              <a:gd name="T84" fmla="*/ 1819 w 4563"/>
              <a:gd name="T85" fmla="*/ 216 h 906"/>
              <a:gd name="T86" fmla="*/ 1872 w 4563"/>
              <a:gd name="T87" fmla="*/ 184 h 906"/>
              <a:gd name="T88" fmla="*/ 2039 w 4563"/>
              <a:gd name="T89" fmla="*/ 120 h 906"/>
              <a:gd name="T90" fmla="*/ 2281 w 4563"/>
              <a:gd name="T91" fmla="*/ 66 h 906"/>
              <a:gd name="T92" fmla="*/ 2579 w 4563"/>
              <a:gd name="T93" fmla="*/ 26 h 906"/>
              <a:gd name="T94" fmla="*/ 2923 w 4563"/>
              <a:gd name="T95" fmla="*/ 4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63" h="906">
                <a:moveTo>
                  <a:pt x="3173" y="0"/>
                </a:moveTo>
                <a:lnTo>
                  <a:pt x="3292" y="0"/>
                </a:lnTo>
                <a:lnTo>
                  <a:pt x="3410" y="4"/>
                </a:lnTo>
                <a:lnTo>
                  <a:pt x="3524" y="8"/>
                </a:lnTo>
                <a:lnTo>
                  <a:pt x="3633" y="15"/>
                </a:lnTo>
                <a:lnTo>
                  <a:pt x="3740" y="25"/>
                </a:lnTo>
                <a:lnTo>
                  <a:pt x="3842" y="34"/>
                </a:lnTo>
                <a:lnTo>
                  <a:pt x="3939" y="47"/>
                </a:lnTo>
                <a:lnTo>
                  <a:pt x="4030" y="61"/>
                </a:lnTo>
                <a:lnTo>
                  <a:pt x="4115" y="76"/>
                </a:lnTo>
                <a:lnTo>
                  <a:pt x="4195" y="91"/>
                </a:lnTo>
                <a:lnTo>
                  <a:pt x="4267" y="109"/>
                </a:lnTo>
                <a:lnTo>
                  <a:pt x="4334" y="129"/>
                </a:lnTo>
                <a:lnTo>
                  <a:pt x="4392" y="148"/>
                </a:lnTo>
                <a:lnTo>
                  <a:pt x="4442" y="169"/>
                </a:lnTo>
                <a:lnTo>
                  <a:pt x="4485" y="191"/>
                </a:lnTo>
                <a:lnTo>
                  <a:pt x="4519" y="215"/>
                </a:lnTo>
                <a:lnTo>
                  <a:pt x="4543" y="238"/>
                </a:lnTo>
                <a:lnTo>
                  <a:pt x="4559" y="262"/>
                </a:lnTo>
                <a:lnTo>
                  <a:pt x="4563" y="287"/>
                </a:lnTo>
                <a:lnTo>
                  <a:pt x="4559" y="312"/>
                </a:lnTo>
                <a:lnTo>
                  <a:pt x="4543" y="336"/>
                </a:lnTo>
                <a:lnTo>
                  <a:pt x="4519" y="359"/>
                </a:lnTo>
                <a:lnTo>
                  <a:pt x="4485" y="383"/>
                </a:lnTo>
                <a:lnTo>
                  <a:pt x="4442" y="405"/>
                </a:lnTo>
                <a:lnTo>
                  <a:pt x="4392" y="426"/>
                </a:lnTo>
                <a:lnTo>
                  <a:pt x="4334" y="445"/>
                </a:lnTo>
                <a:lnTo>
                  <a:pt x="4267" y="465"/>
                </a:lnTo>
                <a:lnTo>
                  <a:pt x="4195" y="483"/>
                </a:lnTo>
                <a:lnTo>
                  <a:pt x="4115" y="499"/>
                </a:lnTo>
                <a:lnTo>
                  <a:pt x="4030" y="513"/>
                </a:lnTo>
                <a:lnTo>
                  <a:pt x="3939" y="527"/>
                </a:lnTo>
                <a:lnTo>
                  <a:pt x="3842" y="540"/>
                </a:lnTo>
                <a:lnTo>
                  <a:pt x="3740" y="551"/>
                </a:lnTo>
                <a:lnTo>
                  <a:pt x="3633" y="559"/>
                </a:lnTo>
                <a:lnTo>
                  <a:pt x="3524" y="566"/>
                </a:lnTo>
                <a:lnTo>
                  <a:pt x="3410" y="571"/>
                </a:lnTo>
                <a:lnTo>
                  <a:pt x="3292" y="574"/>
                </a:lnTo>
                <a:lnTo>
                  <a:pt x="3173" y="576"/>
                </a:lnTo>
                <a:lnTo>
                  <a:pt x="3042" y="574"/>
                </a:lnTo>
                <a:lnTo>
                  <a:pt x="2915" y="570"/>
                </a:lnTo>
                <a:lnTo>
                  <a:pt x="2793" y="565"/>
                </a:lnTo>
                <a:lnTo>
                  <a:pt x="2673" y="556"/>
                </a:lnTo>
                <a:lnTo>
                  <a:pt x="2679" y="558"/>
                </a:lnTo>
                <a:lnTo>
                  <a:pt x="2622" y="553"/>
                </a:lnTo>
                <a:lnTo>
                  <a:pt x="2565" y="551"/>
                </a:lnTo>
                <a:lnTo>
                  <a:pt x="2510" y="548"/>
                </a:lnTo>
                <a:lnTo>
                  <a:pt x="2456" y="548"/>
                </a:lnTo>
                <a:lnTo>
                  <a:pt x="2403" y="548"/>
                </a:lnTo>
                <a:lnTo>
                  <a:pt x="2353" y="551"/>
                </a:lnTo>
                <a:lnTo>
                  <a:pt x="2304" y="556"/>
                </a:lnTo>
                <a:lnTo>
                  <a:pt x="2259" y="566"/>
                </a:lnTo>
                <a:lnTo>
                  <a:pt x="2214" y="580"/>
                </a:lnTo>
                <a:lnTo>
                  <a:pt x="2174" y="596"/>
                </a:lnTo>
                <a:lnTo>
                  <a:pt x="2137" y="619"/>
                </a:lnTo>
                <a:lnTo>
                  <a:pt x="2102" y="648"/>
                </a:lnTo>
                <a:lnTo>
                  <a:pt x="2071" y="681"/>
                </a:lnTo>
                <a:lnTo>
                  <a:pt x="2066" y="688"/>
                </a:lnTo>
                <a:lnTo>
                  <a:pt x="2064" y="689"/>
                </a:lnTo>
                <a:lnTo>
                  <a:pt x="2064" y="691"/>
                </a:lnTo>
                <a:lnTo>
                  <a:pt x="2037" y="717"/>
                </a:lnTo>
                <a:lnTo>
                  <a:pt x="2001" y="742"/>
                </a:lnTo>
                <a:lnTo>
                  <a:pt x="1955" y="766"/>
                </a:lnTo>
                <a:lnTo>
                  <a:pt x="1902" y="788"/>
                </a:lnTo>
                <a:lnTo>
                  <a:pt x="1842" y="809"/>
                </a:lnTo>
                <a:lnTo>
                  <a:pt x="1774" y="827"/>
                </a:lnTo>
                <a:lnTo>
                  <a:pt x="1701" y="845"/>
                </a:lnTo>
                <a:lnTo>
                  <a:pt x="1622" y="860"/>
                </a:lnTo>
                <a:lnTo>
                  <a:pt x="1536" y="874"/>
                </a:lnTo>
                <a:lnTo>
                  <a:pt x="1446" y="885"/>
                </a:lnTo>
                <a:lnTo>
                  <a:pt x="1351" y="894"/>
                </a:lnTo>
                <a:lnTo>
                  <a:pt x="1253" y="900"/>
                </a:lnTo>
                <a:lnTo>
                  <a:pt x="1150" y="905"/>
                </a:lnTo>
                <a:lnTo>
                  <a:pt x="1045" y="906"/>
                </a:lnTo>
                <a:lnTo>
                  <a:pt x="945" y="905"/>
                </a:lnTo>
                <a:lnTo>
                  <a:pt x="846" y="900"/>
                </a:lnTo>
                <a:lnTo>
                  <a:pt x="752" y="895"/>
                </a:lnTo>
                <a:lnTo>
                  <a:pt x="661" y="887"/>
                </a:lnTo>
                <a:lnTo>
                  <a:pt x="573" y="877"/>
                </a:lnTo>
                <a:lnTo>
                  <a:pt x="490" y="864"/>
                </a:lnTo>
                <a:lnTo>
                  <a:pt x="412" y="849"/>
                </a:lnTo>
                <a:lnTo>
                  <a:pt x="340" y="834"/>
                </a:lnTo>
                <a:lnTo>
                  <a:pt x="273" y="816"/>
                </a:lnTo>
                <a:lnTo>
                  <a:pt x="212" y="796"/>
                </a:lnTo>
                <a:lnTo>
                  <a:pt x="160" y="776"/>
                </a:lnTo>
                <a:lnTo>
                  <a:pt x="113" y="755"/>
                </a:lnTo>
                <a:lnTo>
                  <a:pt x="74" y="731"/>
                </a:lnTo>
                <a:lnTo>
                  <a:pt x="42" y="708"/>
                </a:lnTo>
                <a:lnTo>
                  <a:pt x="18" y="683"/>
                </a:lnTo>
                <a:lnTo>
                  <a:pt x="4" y="656"/>
                </a:lnTo>
                <a:lnTo>
                  <a:pt x="0" y="630"/>
                </a:lnTo>
                <a:lnTo>
                  <a:pt x="4" y="602"/>
                </a:lnTo>
                <a:lnTo>
                  <a:pt x="18" y="577"/>
                </a:lnTo>
                <a:lnTo>
                  <a:pt x="42" y="552"/>
                </a:lnTo>
                <a:lnTo>
                  <a:pt x="74" y="527"/>
                </a:lnTo>
                <a:lnTo>
                  <a:pt x="113" y="505"/>
                </a:lnTo>
                <a:lnTo>
                  <a:pt x="160" y="483"/>
                </a:lnTo>
                <a:lnTo>
                  <a:pt x="212" y="462"/>
                </a:lnTo>
                <a:lnTo>
                  <a:pt x="273" y="442"/>
                </a:lnTo>
                <a:lnTo>
                  <a:pt x="340" y="424"/>
                </a:lnTo>
                <a:lnTo>
                  <a:pt x="412" y="409"/>
                </a:lnTo>
                <a:lnTo>
                  <a:pt x="490" y="395"/>
                </a:lnTo>
                <a:lnTo>
                  <a:pt x="573" y="383"/>
                </a:lnTo>
                <a:lnTo>
                  <a:pt x="661" y="372"/>
                </a:lnTo>
                <a:lnTo>
                  <a:pt x="752" y="363"/>
                </a:lnTo>
                <a:lnTo>
                  <a:pt x="846" y="358"/>
                </a:lnTo>
                <a:lnTo>
                  <a:pt x="945" y="354"/>
                </a:lnTo>
                <a:lnTo>
                  <a:pt x="1045" y="352"/>
                </a:lnTo>
                <a:lnTo>
                  <a:pt x="1160" y="354"/>
                </a:lnTo>
                <a:lnTo>
                  <a:pt x="1272" y="359"/>
                </a:lnTo>
                <a:lnTo>
                  <a:pt x="1379" y="367"/>
                </a:lnTo>
                <a:lnTo>
                  <a:pt x="1482" y="377"/>
                </a:lnTo>
                <a:lnTo>
                  <a:pt x="1511" y="381"/>
                </a:lnTo>
                <a:lnTo>
                  <a:pt x="1543" y="384"/>
                </a:lnTo>
                <a:lnTo>
                  <a:pt x="1575" y="386"/>
                </a:lnTo>
                <a:lnTo>
                  <a:pt x="1607" y="386"/>
                </a:lnTo>
                <a:lnTo>
                  <a:pt x="1639" y="386"/>
                </a:lnTo>
                <a:lnTo>
                  <a:pt x="1668" y="383"/>
                </a:lnTo>
                <a:lnTo>
                  <a:pt x="1695" y="377"/>
                </a:lnTo>
                <a:lnTo>
                  <a:pt x="1720" y="370"/>
                </a:lnTo>
                <a:lnTo>
                  <a:pt x="1743" y="361"/>
                </a:lnTo>
                <a:lnTo>
                  <a:pt x="1759" y="348"/>
                </a:lnTo>
                <a:lnTo>
                  <a:pt x="1772" y="331"/>
                </a:lnTo>
                <a:lnTo>
                  <a:pt x="1780" y="311"/>
                </a:lnTo>
                <a:lnTo>
                  <a:pt x="1781" y="287"/>
                </a:lnTo>
                <a:lnTo>
                  <a:pt x="1783" y="266"/>
                </a:lnTo>
                <a:lnTo>
                  <a:pt x="1791" y="247"/>
                </a:lnTo>
                <a:lnTo>
                  <a:pt x="1804" y="230"/>
                </a:lnTo>
                <a:lnTo>
                  <a:pt x="1819" y="216"/>
                </a:lnTo>
                <a:lnTo>
                  <a:pt x="1837" y="204"/>
                </a:lnTo>
                <a:lnTo>
                  <a:pt x="1855" y="193"/>
                </a:lnTo>
                <a:lnTo>
                  <a:pt x="1872" y="184"/>
                </a:lnTo>
                <a:lnTo>
                  <a:pt x="1919" y="162"/>
                </a:lnTo>
                <a:lnTo>
                  <a:pt x="1976" y="140"/>
                </a:lnTo>
                <a:lnTo>
                  <a:pt x="2039" y="120"/>
                </a:lnTo>
                <a:lnTo>
                  <a:pt x="2113" y="101"/>
                </a:lnTo>
                <a:lnTo>
                  <a:pt x="2193" y="83"/>
                </a:lnTo>
                <a:lnTo>
                  <a:pt x="2281" y="66"/>
                </a:lnTo>
                <a:lnTo>
                  <a:pt x="2374" y="51"/>
                </a:lnTo>
                <a:lnTo>
                  <a:pt x="2474" y="39"/>
                </a:lnTo>
                <a:lnTo>
                  <a:pt x="2579" y="26"/>
                </a:lnTo>
                <a:lnTo>
                  <a:pt x="2690" y="16"/>
                </a:lnTo>
                <a:lnTo>
                  <a:pt x="2804" y="9"/>
                </a:lnTo>
                <a:lnTo>
                  <a:pt x="2923" y="4"/>
                </a:lnTo>
                <a:lnTo>
                  <a:pt x="3047" y="0"/>
                </a:lnTo>
                <a:lnTo>
                  <a:pt x="3173" y="0"/>
                </a:lnTo>
                <a:close/>
              </a:path>
            </a:pathLst>
          </a:custGeom>
          <a:gradFill flip="none" rotWithShape="1">
            <a:gsLst>
              <a:gs pos="100000">
                <a:srgbClr val="CDCED4">
                  <a:lumMod val="74000"/>
                  <a:alpha val="17000"/>
                </a:srgbClr>
              </a:gs>
              <a:gs pos="0">
                <a:srgbClr val="F1F1F3">
                  <a:lumMod val="92000"/>
                  <a:alpha val="57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solidFill>
              <a:srgbClr val="FFFFFF">
                <a:alpha val="3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 Mini Centralized Management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1340" y="3430250"/>
            <a:ext cx="2865669" cy="686369"/>
            <a:chOff x="511043" y="3631630"/>
            <a:chExt cx="2865669" cy="686369"/>
          </a:xfrm>
        </p:grpSpPr>
        <p:sp>
          <p:nvSpPr>
            <p:cNvPr id="5" name="Oval 2"/>
            <p:cNvSpPr/>
            <p:nvPr/>
          </p:nvSpPr>
          <p:spPr>
            <a:xfrm flipV="1">
              <a:off x="511043" y="3920507"/>
              <a:ext cx="2865669" cy="294639"/>
            </a:xfrm>
            <a:custGeom>
              <a:avLst/>
              <a:gdLst/>
              <a:ahLst/>
              <a:cxnLst/>
              <a:rect l="l" t="t" r="r" b="b"/>
              <a:pathLst>
                <a:path w="11887200" h="1615387">
                  <a:moveTo>
                    <a:pt x="5943600" y="0"/>
                  </a:moveTo>
                  <a:cubicBezTo>
                    <a:pt x="9226160" y="0"/>
                    <a:pt x="11887200" y="622615"/>
                    <a:pt x="11887200" y="1390650"/>
                  </a:cubicBezTo>
                  <a:cubicBezTo>
                    <a:pt x="11887200" y="1467353"/>
                    <a:pt x="11860660" y="1542605"/>
                    <a:pt x="11808829" y="1615387"/>
                  </a:cubicBezTo>
                  <a:cubicBezTo>
                    <a:pt x="11349493" y="953940"/>
                    <a:pt x="8898336" y="449474"/>
                    <a:pt x="5943600" y="449474"/>
                  </a:cubicBezTo>
                  <a:cubicBezTo>
                    <a:pt x="2988864" y="449474"/>
                    <a:pt x="537707" y="953940"/>
                    <a:pt x="78371" y="1615387"/>
                  </a:cubicBezTo>
                  <a:cubicBezTo>
                    <a:pt x="26540" y="1542605"/>
                    <a:pt x="0" y="1467353"/>
                    <a:pt x="0" y="1390650"/>
                  </a:cubicBezTo>
                  <a:cubicBezTo>
                    <a:pt x="0" y="622615"/>
                    <a:pt x="2661040" y="0"/>
                    <a:pt x="594360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11043" y="3631630"/>
              <a:ext cx="2865669" cy="480664"/>
            </a:xfrm>
            <a:prstGeom prst="ellipse">
              <a:avLst/>
            </a:prstGeom>
            <a:solidFill>
              <a:schemeClr val="accent5"/>
            </a:solidFill>
            <a:ln w="12700">
              <a:solidFill>
                <a:srgbClr val="FFFFFF">
                  <a:alpha val="7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1350" dirty="0">
                <a:solidFill>
                  <a:srgbClr val="272848">
                    <a:lumMod val="20000"/>
                    <a:lumOff val="80000"/>
                  </a:srgbClr>
                </a:solidFill>
                <a:latin typeface="CiscoSansTT Light"/>
              </a:endParaRPr>
            </a:p>
          </p:txBody>
        </p:sp>
        <p:sp>
          <p:nvSpPr>
            <p:cNvPr id="7" name="Oval 2"/>
            <p:cNvSpPr/>
            <p:nvPr/>
          </p:nvSpPr>
          <p:spPr>
            <a:xfrm flipV="1">
              <a:off x="511043" y="4023360"/>
              <a:ext cx="2865669" cy="294639"/>
            </a:xfrm>
            <a:custGeom>
              <a:avLst/>
              <a:gdLst/>
              <a:ahLst/>
              <a:cxnLst/>
              <a:rect l="l" t="t" r="r" b="b"/>
              <a:pathLst>
                <a:path w="11887200" h="1615387">
                  <a:moveTo>
                    <a:pt x="5943600" y="0"/>
                  </a:moveTo>
                  <a:cubicBezTo>
                    <a:pt x="9226160" y="0"/>
                    <a:pt x="11887200" y="622615"/>
                    <a:pt x="11887200" y="1390650"/>
                  </a:cubicBezTo>
                  <a:cubicBezTo>
                    <a:pt x="11887200" y="1467353"/>
                    <a:pt x="11860660" y="1542605"/>
                    <a:pt x="11808829" y="1615387"/>
                  </a:cubicBezTo>
                  <a:cubicBezTo>
                    <a:pt x="11349493" y="953940"/>
                    <a:pt x="8898336" y="449474"/>
                    <a:pt x="5943600" y="449474"/>
                  </a:cubicBezTo>
                  <a:cubicBezTo>
                    <a:pt x="2988864" y="449474"/>
                    <a:pt x="537707" y="953940"/>
                    <a:pt x="78371" y="1615387"/>
                  </a:cubicBezTo>
                  <a:cubicBezTo>
                    <a:pt x="26540" y="1542605"/>
                    <a:pt x="0" y="1467353"/>
                    <a:pt x="0" y="1390650"/>
                  </a:cubicBezTo>
                  <a:cubicBezTo>
                    <a:pt x="0" y="622615"/>
                    <a:pt x="2661040" y="0"/>
                    <a:pt x="594360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  <a:latin typeface="CiscoSansTT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7597" y="2854455"/>
            <a:ext cx="2865669" cy="686369"/>
            <a:chOff x="511043" y="3631630"/>
            <a:chExt cx="2865669" cy="686369"/>
          </a:xfrm>
        </p:grpSpPr>
        <p:sp>
          <p:nvSpPr>
            <p:cNvPr id="10" name="Oval 2"/>
            <p:cNvSpPr/>
            <p:nvPr/>
          </p:nvSpPr>
          <p:spPr>
            <a:xfrm flipV="1">
              <a:off x="511043" y="3920507"/>
              <a:ext cx="2865669" cy="294639"/>
            </a:xfrm>
            <a:custGeom>
              <a:avLst/>
              <a:gdLst/>
              <a:ahLst/>
              <a:cxnLst/>
              <a:rect l="l" t="t" r="r" b="b"/>
              <a:pathLst>
                <a:path w="11887200" h="1615387">
                  <a:moveTo>
                    <a:pt x="5943600" y="0"/>
                  </a:moveTo>
                  <a:cubicBezTo>
                    <a:pt x="9226160" y="0"/>
                    <a:pt x="11887200" y="622615"/>
                    <a:pt x="11887200" y="1390650"/>
                  </a:cubicBezTo>
                  <a:cubicBezTo>
                    <a:pt x="11887200" y="1467353"/>
                    <a:pt x="11860660" y="1542605"/>
                    <a:pt x="11808829" y="1615387"/>
                  </a:cubicBezTo>
                  <a:cubicBezTo>
                    <a:pt x="11349493" y="953940"/>
                    <a:pt x="8898336" y="449474"/>
                    <a:pt x="5943600" y="449474"/>
                  </a:cubicBezTo>
                  <a:cubicBezTo>
                    <a:pt x="2988864" y="449474"/>
                    <a:pt x="537707" y="953940"/>
                    <a:pt x="78371" y="1615387"/>
                  </a:cubicBezTo>
                  <a:cubicBezTo>
                    <a:pt x="26540" y="1542605"/>
                    <a:pt x="0" y="1467353"/>
                    <a:pt x="0" y="1390650"/>
                  </a:cubicBezTo>
                  <a:cubicBezTo>
                    <a:pt x="0" y="622615"/>
                    <a:pt x="2661040" y="0"/>
                    <a:pt x="594360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11043" y="3631630"/>
              <a:ext cx="2865669" cy="48066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46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12700">
              <a:solidFill>
                <a:srgbClr val="FFFFFF">
                  <a:alpha val="7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1350" dirty="0">
                <a:solidFill>
                  <a:srgbClr val="272848">
                    <a:lumMod val="20000"/>
                    <a:lumOff val="80000"/>
                  </a:srgbClr>
                </a:solidFill>
                <a:latin typeface="CiscoSansTT Light"/>
              </a:endParaRPr>
            </a:p>
          </p:txBody>
        </p:sp>
        <p:sp>
          <p:nvSpPr>
            <p:cNvPr id="12" name="Oval 2"/>
            <p:cNvSpPr/>
            <p:nvPr/>
          </p:nvSpPr>
          <p:spPr>
            <a:xfrm flipV="1">
              <a:off x="511043" y="4023360"/>
              <a:ext cx="2865669" cy="294639"/>
            </a:xfrm>
            <a:custGeom>
              <a:avLst/>
              <a:gdLst/>
              <a:ahLst/>
              <a:cxnLst/>
              <a:rect l="l" t="t" r="r" b="b"/>
              <a:pathLst>
                <a:path w="11887200" h="1615387">
                  <a:moveTo>
                    <a:pt x="5943600" y="0"/>
                  </a:moveTo>
                  <a:cubicBezTo>
                    <a:pt x="9226160" y="0"/>
                    <a:pt x="11887200" y="622615"/>
                    <a:pt x="11887200" y="1390650"/>
                  </a:cubicBezTo>
                  <a:cubicBezTo>
                    <a:pt x="11887200" y="1467353"/>
                    <a:pt x="11860660" y="1542605"/>
                    <a:pt x="11808829" y="1615387"/>
                  </a:cubicBezTo>
                  <a:cubicBezTo>
                    <a:pt x="11349493" y="953940"/>
                    <a:pt x="8898336" y="449474"/>
                    <a:pt x="5943600" y="449474"/>
                  </a:cubicBezTo>
                  <a:cubicBezTo>
                    <a:pt x="2988864" y="449474"/>
                    <a:pt x="537707" y="953940"/>
                    <a:pt x="78371" y="1615387"/>
                  </a:cubicBezTo>
                  <a:cubicBezTo>
                    <a:pt x="26540" y="1542605"/>
                    <a:pt x="0" y="1467353"/>
                    <a:pt x="0" y="1390650"/>
                  </a:cubicBezTo>
                  <a:cubicBezTo>
                    <a:pt x="0" y="622615"/>
                    <a:pt x="2661040" y="0"/>
                    <a:pt x="594360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  <a:latin typeface="CiscoSansTT Light"/>
              </a:endParaRPr>
            </a:p>
          </p:txBody>
        </p:sp>
      </p:grpSp>
      <p:sp>
        <p:nvSpPr>
          <p:cNvPr id="13" name="Text Box 75"/>
          <p:cNvSpPr txBox="1">
            <a:spLocks noChangeArrowheads="1"/>
          </p:cNvSpPr>
          <p:nvPr/>
        </p:nvSpPr>
        <p:spPr bwMode="auto">
          <a:xfrm>
            <a:off x="61090" y="3209542"/>
            <a:ext cx="1160828" cy="22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125" b="1" dirty="0" smtClean="0">
                <a:solidFill>
                  <a:srgbClr val="FFFFFF"/>
                </a:solidFill>
                <a:latin typeface="CiscoSansTT ExtraLight"/>
              </a:rPr>
              <a:t>Data Center</a:t>
            </a:r>
            <a:endParaRPr lang="en-US" sz="1125" b="1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19" name="Text Box 75"/>
          <p:cNvSpPr txBox="1">
            <a:spLocks noChangeArrowheads="1"/>
          </p:cNvSpPr>
          <p:nvPr/>
        </p:nvSpPr>
        <p:spPr bwMode="auto">
          <a:xfrm>
            <a:off x="5585137" y="3700839"/>
            <a:ext cx="2427652" cy="22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125" b="1" dirty="0" smtClean="0">
                <a:solidFill>
                  <a:srgbClr val="FFFFFF"/>
                </a:solidFill>
                <a:latin typeface="CiscoSansTT ExtraLight"/>
              </a:rPr>
              <a:t>Branch Office /Remote Office</a:t>
            </a:r>
            <a:endParaRPr lang="en-US" sz="1125" b="1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07555" y="4906710"/>
            <a:ext cx="214674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 anchor="ctr">
            <a:spAutoFit/>
          </a:bodyPr>
          <a:lstStyle/>
          <a:p>
            <a:pPr algn="ctr">
              <a:buClr>
                <a:schemeClr val="accent3"/>
              </a:buClr>
            </a:pPr>
            <a:r>
              <a:rPr lang="en-US" b="1" dirty="0" smtClean="0">
                <a:solidFill>
                  <a:schemeClr val="bg1"/>
                </a:solidFill>
                <a:latin typeface="CiscoSansTT Light"/>
              </a:rPr>
              <a:t>UCS Management</a:t>
            </a:r>
            <a:endParaRPr lang="en-US" b="1" dirty="0">
              <a:solidFill>
                <a:schemeClr val="bg1"/>
              </a:solidFill>
              <a:latin typeface="CiscoSansTT Light"/>
            </a:endParaRPr>
          </a:p>
        </p:txBody>
      </p:sp>
      <p:sp>
        <p:nvSpPr>
          <p:cNvPr id="83" name="footer hider"/>
          <p:cNvSpPr/>
          <p:nvPr/>
        </p:nvSpPr>
        <p:spPr>
          <a:xfrm>
            <a:off x="-2355" y="5772616"/>
            <a:ext cx="9141714" cy="2288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CiscoSansTT Light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654970" y="5404359"/>
            <a:ext cx="7873002" cy="2399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Compute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Network</a:t>
            </a:r>
            <a:r>
              <a:rPr lang="en-US" sz="1200" b="1" dirty="0">
                <a:solidFill>
                  <a:schemeClr val="bg1"/>
                </a:solidFill>
                <a:latin typeface="CiscoSansTT Light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CiscoSansTT 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Storage</a:t>
            </a:r>
            <a:r>
              <a:rPr lang="en-US" sz="1200" b="1" dirty="0">
                <a:solidFill>
                  <a:schemeClr val="bg1"/>
                </a:solidFill>
                <a:latin typeface="CiscoSansTT Light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CiscoSansTT 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Virtualization </a:t>
            </a:r>
            <a:r>
              <a:rPr lang="en-US" sz="1200" b="1" dirty="0">
                <a:solidFill>
                  <a:schemeClr val="bg1"/>
                </a:solidFill>
                <a:latin typeface="CiscoSansTT 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Management and Automation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84173" y="2421810"/>
            <a:ext cx="842885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latin typeface="CiscoSansTT Light"/>
              </a:rPr>
              <a:t>UCS Mini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782767" y="1660500"/>
            <a:ext cx="1092591" cy="1697463"/>
            <a:chOff x="5782767" y="1660500"/>
            <a:chExt cx="1092591" cy="1697463"/>
          </a:xfrm>
        </p:grpSpPr>
        <p:pic>
          <p:nvPicPr>
            <p:cNvPr id="29" name="Mini Rack Pictur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1862" y="2349778"/>
              <a:ext cx="914400" cy="1008185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782767" y="1660500"/>
              <a:ext cx="1092591" cy="761310"/>
              <a:chOff x="5782767" y="1213460"/>
              <a:chExt cx="1092591" cy="761310"/>
            </a:xfrm>
          </p:grpSpPr>
          <p:sp>
            <p:nvSpPr>
              <p:cNvPr id="15" name="Isosceles Triangle 14"/>
              <p:cNvSpPr/>
              <p:nvPr/>
            </p:nvSpPr>
            <p:spPr bwMode="auto">
              <a:xfrm flipV="1">
                <a:off x="6100462" y="1745078"/>
                <a:ext cx="457200" cy="229692"/>
              </a:xfrm>
              <a:prstGeom prst="triangle">
                <a:avLst/>
              </a:prstGeom>
              <a:gradFill flip="none" rotWithShape="1">
                <a:gsLst>
                  <a:gs pos="0">
                    <a:srgbClr val="286789">
                      <a:tint val="66000"/>
                      <a:satMod val="160000"/>
                    </a:srgbClr>
                  </a:gs>
                  <a:gs pos="50000">
                    <a:srgbClr val="286789">
                      <a:tint val="44500"/>
                      <a:satMod val="160000"/>
                    </a:srgbClr>
                  </a:gs>
                  <a:gs pos="100000">
                    <a:srgbClr val="286789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 2" pitchFamily="18" charset="2"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782767" y="1213460"/>
                <a:ext cx="1092591" cy="531618"/>
                <a:chOff x="5782767" y="1213460"/>
                <a:chExt cx="1092591" cy="531618"/>
              </a:xfrm>
            </p:grpSpPr>
            <p:sp>
              <p:nvSpPr>
                <p:cNvPr id="49" name="TextBox 48"/>
                <p:cNvSpPr txBox="1"/>
                <p:nvPr/>
              </p:nvSpPr>
              <p:spPr>
                <a:xfrm>
                  <a:off x="5782767" y="1213460"/>
                  <a:ext cx="1092591" cy="265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latin typeface="CiscoSansTT Light"/>
                    </a:rPr>
                    <a:t>UCS </a:t>
                  </a:r>
                  <a:r>
                    <a:rPr lang="en-US" sz="1125" dirty="0" smtClean="0">
                      <a:latin typeface="CiscoSansTT Light"/>
                    </a:rPr>
                    <a:t>Manager</a:t>
                  </a:r>
                  <a:endParaRPr lang="en-US" sz="1125" dirty="0">
                    <a:latin typeface="CiscoSansTT Light"/>
                  </a:endParaRPr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0462" y="1462203"/>
                  <a:ext cx="457200" cy="2828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6" name="Group 25"/>
          <p:cNvGrpSpPr/>
          <p:nvPr/>
        </p:nvGrpSpPr>
        <p:grpSpPr>
          <a:xfrm>
            <a:off x="6904852" y="1635240"/>
            <a:ext cx="1092591" cy="1697463"/>
            <a:chOff x="6904852" y="1635240"/>
            <a:chExt cx="1092591" cy="1697463"/>
          </a:xfrm>
        </p:grpSpPr>
        <p:pic>
          <p:nvPicPr>
            <p:cNvPr id="40" name="Mini Rack Pictur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3947" y="2324518"/>
              <a:ext cx="914400" cy="100818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6904852" y="1635240"/>
              <a:ext cx="1092591" cy="761310"/>
              <a:chOff x="5782767" y="1213460"/>
              <a:chExt cx="1092591" cy="761310"/>
            </a:xfrm>
          </p:grpSpPr>
          <p:sp>
            <p:nvSpPr>
              <p:cNvPr id="42" name="Isosceles Triangle 41"/>
              <p:cNvSpPr/>
              <p:nvPr/>
            </p:nvSpPr>
            <p:spPr bwMode="auto">
              <a:xfrm flipV="1">
                <a:off x="6100462" y="1745078"/>
                <a:ext cx="457200" cy="229692"/>
              </a:xfrm>
              <a:prstGeom prst="triangle">
                <a:avLst/>
              </a:prstGeom>
              <a:gradFill flip="none" rotWithShape="1">
                <a:gsLst>
                  <a:gs pos="0">
                    <a:srgbClr val="286789">
                      <a:tint val="66000"/>
                      <a:satMod val="160000"/>
                    </a:srgbClr>
                  </a:gs>
                  <a:gs pos="50000">
                    <a:srgbClr val="286789">
                      <a:tint val="44500"/>
                      <a:satMod val="160000"/>
                    </a:srgbClr>
                  </a:gs>
                  <a:gs pos="100000">
                    <a:srgbClr val="286789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 2" pitchFamily="18" charset="2"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782767" y="1213460"/>
                <a:ext cx="1092591" cy="531618"/>
                <a:chOff x="5782767" y="1213460"/>
                <a:chExt cx="1092591" cy="531618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5782767" y="1213460"/>
                  <a:ext cx="1092591" cy="265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latin typeface="CiscoSansTT Light"/>
                    </a:rPr>
                    <a:t>UCS </a:t>
                  </a:r>
                  <a:r>
                    <a:rPr lang="en-US" sz="1125" dirty="0" smtClean="0">
                      <a:latin typeface="CiscoSansTT Light"/>
                    </a:rPr>
                    <a:t>Manager</a:t>
                  </a:r>
                  <a:endParaRPr lang="en-US" sz="1125" dirty="0">
                    <a:latin typeface="CiscoSansTT Light"/>
                  </a:endParaRPr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0462" y="1462203"/>
                  <a:ext cx="457200" cy="2828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4" name="Group 33"/>
          <p:cNvGrpSpPr/>
          <p:nvPr/>
        </p:nvGrpSpPr>
        <p:grpSpPr>
          <a:xfrm>
            <a:off x="992404" y="2158851"/>
            <a:ext cx="1092591" cy="1697463"/>
            <a:chOff x="992404" y="2158851"/>
            <a:chExt cx="1092591" cy="1697463"/>
          </a:xfrm>
        </p:grpSpPr>
        <p:pic>
          <p:nvPicPr>
            <p:cNvPr id="50" name="Mini Rack Pictur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1499" y="2848129"/>
              <a:ext cx="914400" cy="1008185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992404" y="2158851"/>
              <a:ext cx="1092591" cy="761310"/>
              <a:chOff x="5782767" y="1213460"/>
              <a:chExt cx="1092591" cy="761310"/>
            </a:xfrm>
          </p:grpSpPr>
          <p:sp>
            <p:nvSpPr>
              <p:cNvPr id="52" name="Isosceles Triangle 51"/>
              <p:cNvSpPr/>
              <p:nvPr/>
            </p:nvSpPr>
            <p:spPr bwMode="auto">
              <a:xfrm flipV="1">
                <a:off x="6100462" y="1745078"/>
                <a:ext cx="457200" cy="229692"/>
              </a:xfrm>
              <a:prstGeom prst="triangle">
                <a:avLst/>
              </a:prstGeom>
              <a:gradFill flip="none" rotWithShape="1">
                <a:gsLst>
                  <a:gs pos="0">
                    <a:srgbClr val="286789">
                      <a:tint val="66000"/>
                      <a:satMod val="160000"/>
                    </a:srgbClr>
                  </a:gs>
                  <a:gs pos="50000">
                    <a:srgbClr val="286789">
                      <a:tint val="44500"/>
                      <a:satMod val="160000"/>
                    </a:srgbClr>
                  </a:gs>
                  <a:gs pos="100000">
                    <a:srgbClr val="286789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 2" pitchFamily="18" charset="2"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5782767" y="1213460"/>
                <a:ext cx="1092591" cy="531618"/>
                <a:chOff x="5782767" y="1213460"/>
                <a:chExt cx="1092591" cy="531618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5782767" y="1213460"/>
                  <a:ext cx="1092591" cy="265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latin typeface="CiscoSansTT Light"/>
                    </a:rPr>
                    <a:t>UCS </a:t>
                  </a:r>
                  <a:r>
                    <a:rPr lang="en-US" sz="1125" dirty="0" smtClean="0">
                      <a:latin typeface="CiscoSansTT Light"/>
                    </a:rPr>
                    <a:t>Manager</a:t>
                  </a:r>
                  <a:endParaRPr lang="en-US" sz="1125" dirty="0">
                    <a:latin typeface="CiscoSansTT Light"/>
                  </a:endParaRPr>
                </a:p>
              </p:txBody>
            </p: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0462" y="1462203"/>
                  <a:ext cx="457200" cy="2828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Group 30"/>
          <p:cNvGrpSpPr/>
          <p:nvPr/>
        </p:nvGrpSpPr>
        <p:grpSpPr>
          <a:xfrm>
            <a:off x="1813051" y="2021040"/>
            <a:ext cx="1092591" cy="1697463"/>
            <a:chOff x="1813051" y="2021040"/>
            <a:chExt cx="1092591" cy="1697463"/>
          </a:xfrm>
        </p:grpSpPr>
        <p:pic>
          <p:nvPicPr>
            <p:cNvPr id="56" name="Mini Rack Pictur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2146" y="2710318"/>
              <a:ext cx="914400" cy="1008185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1813051" y="2021040"/>
              <a:ext cx="1092591" cy="761310"/>
              <a:chOff x="5782767" y="1213460"/>
              <a:chExt cx="1092591" cy="761310"/>
            </a:xfrm>
          </p:grpSpPr>
          <p:sp>
            <p:nvSpPr>
              <p:cNvPr id="58" name="Isosceles Triangle 57"/>
              <p:cNvSpPr/>
              <p:nvPr/>
            </p:nvSpPr>
            <p:spPr bwMode="auto">
              <a:xfrm flipV="1">
                <a:off x="6100462" y="1745078"/>
                <a:ext cx="457200" cy="229692"/>
              </a:xfrm>
              <a:prstGeom prst="triangle">
                <a:avLst/>
              </a:prstGeom>
              <a:gradFill flip="none" rotWithShape="1">
                <a:gsLst>
                  <a:gs pos="0">
                    <a:srgbClr val="286789">
                      <a:tint val="66000"/>
                      <a:satMod val="160000"/>
                    </a:srgbClr>
                  </a:gs>
                  <a:gs pos="50000">
                    <a:srgbClr val="286789">
                      <a:tint val="44500"/>
                      <a:satMod val="160000"/>
                    </a:srgbClr>
                  </a:gs>
                  <a:gs pos="100000">
                    <a:srgbClr val="286789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 2" pitchFamily="18" charset="2"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5782767" y="1213460"/>
                <a:ext cx="1092591" cy="531618"/>
                <a:chOff x="5782767" y="1213460"/>
                <a:chExt cx="1092591" cy="531618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5782767" y="1213460"/>
                  <a:ext cx="1092591" cy="265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latin typeface="CiscoSansTT Light"/>
                    </a:rPr>
                    <a:t>UCS </a:t>
                  </a:r>
                  <a:r>
                    <a:rPr lang="en-US" sz="1125" dirty="0" smtClean="0">
                      <a:latin typeface="CiscoSansTT Light"/>
                    </a:rPr>
                    <a:t>Manager</a:t>
                  </a:r>
                  <a:endParaRPr lang="en-US" sz="1125" dirty="0">
                    <a:latin typeface="CiscoSansTT Light"/>
                  </a:endParaRPr>
                </a:p>
              </p:txBody>
            </p: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0462" y="1462203"/>
                  <a:ext cx="457200" cy="2828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Group 27"/>
          <p:cNvGrpSpPr/>
          <p:nvPr/>
        </p:nvGrpSpPr>
        <p:grpSpPr>
          <a:xfrm>
            <a:off x="2625787" y="2205460"/>
            <a:ext cx="1092591" cy="1697463"/>
            <a:chOff x="2625787" y="2205460"/>
            <a:chExt cx="1092591" cy="1697463"/>
          </a:xfrm>
        </p:grpSpPr>
        <p:pic>
          <p:nvPicPr>
            <p:cNvPr id="62" name="Mini Rack Pictur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4882" y="2894738"/>
              <a:ext cx="914400" cy="100818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2625787" y="2205460"/>
              <a:ext cx="1092591" cy="761310"/>
              <a:chOff x="5782767" y="1213460"/>
              <a:chExt cx="1092591" cy="761310"/>
            </a:xfrm>
          </p:grpSpPr>
          <p:sp>
            <p:nvSpPr>
              <p:cNvPr id="64" name="Isosceles Triangle 63"/>
              <p:cNvSpPr/>
              <p:nvPr/>
            </p:nvSpPr>
            <p:spPr bwMode="auto">
              <a:xfrm flipV="1">
                <a:off x="6100462" y="1745078"/>
                <a:ext cx="457200" cy="229692"/>
              </a:xfrm>
              <a:prstGeom prst="triangle">
                <a:avLst/>
              </a:prstGeom>
              <a:gradFill flip="none" rotWithShape="1">
                <a:gsLst>
                  <a:gs pos="0">
                    <a:srgbClr val="286789">
                      <a:tint val="66000"/>
                      <a:satMod val="160000"/>
                    </a:srgbClr>
                  </a:gs>
                  <a:gs pos="50000">
                    <a:srgbClr val="286789">
                      <a:tint val="44500"/>
                      <a:satMod val="160000"/>
                    </a:srgbClr>
                  </a:gs>
                  <a:gs pos="100000">
                    <a:srgbClr val="286789">
                      <a:tint val="23500"/>
                      <a:satMod val="16000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 2" pitchFamily="18" charset="2"/>
                  <a:buNone/>
                  <a:tabLst/>
                </a:pP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5782767" y="1213460"/>
                <a:ext cx="1092591" cy="531618"/>
                <a:chOff x="5782767" y="1213460"/>
                <a:chExt cx="1092591" cy="531618"/>
              </a:xfrm>
            </p:grpSpPr>
            <p:sp>
              <p:nvSpPr>
                <p:cNvPr id="66" name="TextBox 65"/>
                <p:cNvSpPr txBox="1"/>
                <p:nvPr/>
              </p:nvSpPr>
              <p:spPr>
                <a:xfrm>
                  <a:off x="5782767" y="1213460"/>
                  <a:ext cx="1092591" cy="265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25" dirty="0">
                      <a:solidFill>
                        <a:schemeClr val="bg1"/>
                      </a:solidFill>
                      <a:latin typeface="CiscoSansTT Light"/>
                    </a:rPr>
                    <a:t>UCS </a:t>
                  </a:r>
                  <a:r>
                    <a:rPr lang="en-US" sz="1125" dirty="0" smtClean="0">
                      <a:solidFill>
                        <a:schemeClr val="bg1"/>
                      </a:solidFill>
                      <a:latin typeface="CiscoSansTT Light"/>
                    </a:rPr>
                    <a:t>Manager</a:t>
                  </a:r>
                  <a:endParaRPr lang="en-US" sz="1125" dirty="0">
                    <a:solidFill>
                      <a:schemeClr val="bg1"/>
                    </a:solidFill>
                    <a:latin typeface="CiscoSansTT Light"/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00462" y="1462203"/>
                  <a:ext cx="457200" cy="2828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4" name="Group 23"/>
          <p:cNvGrpSpPr/>
          <p:nvPr/>
        </p:nvGrpSpPr>
        <p:grpSpPr>
          <a:xfrm>
            <a:off x="1538700" y="960817"/>
            <a:ext cx="5912448" cy="1244643"/>
            <a:chOff x="1538700" y="960817"/>
            <a:chExt cx="5912448" cy="1244643"/>
          </a:xfrm>
        </p:grpSpPr>
        <p:cxnSp>
          <p:nvCxnSpPr>
            <p:cNvPr id="45" name="Straight Connector 44"/>
            <p:cNvCxnSpPr>
              <a:stCxn id="54" idx="0"/>
              <a:endCxn id="30" idx="2"/>
            </p:cNvCxnSpPr>
            <p:nvPr/>
          </p:nvCxnSpPr>
          <p:spPr bwMode="auto">
            <a:xfrm flipV="1">
              <a:off x="1538700" y="1223417"/>
              <a:ext cx="1633384" cy="9354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>
              <a:stCxn id="60" idx="0"/>
              <a:endCxn id="30" idx="2"/>
            </p:cNvCxnSpPr>
            <p:nvPr/>
          </p:nvCxnSpPr>
          <p:spPr bwMode="auto">
            <a:xfrm flipV="1">
              <a:off x="2359347" y="1223417"/>
              <a:ext cx="812737" cy="79762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>
              <a:stCxn id="66" idx="0"/>
              <a:endCxn id="33" idx="0"/>
            </p:cNvCxnSpPr>
            <p:nvPr/>
          </p:nvCxnSpPr>
          <p:spPr bwMode="auto">
            <a:xfrm flipV="1">
              <a:off x="3172083" y="1215776"/>
              <a:ext cx="1" cy="98968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>
              <a:stCxn id="49" idx="1"/>
              <a:endCxn id="30" idx="3"/>
            </p:cNvCxnSpPr>
            <p:nvPr/>
          </p:nvCxnSpPr>
          <p:spPr bwMode="auto">
            <a:xfrm flipH="1" flipV="1">
              <a:off x="3400684" y="1092117"/>
              <a:ext cx="2382083" cy="7011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/>
            <p:cNvGrpSpPr/>
            <p:nvPr/>
          </p:nvGrpSpPr>
          <p:grpSpPr>
            <a:xfrm>
              <a:off x="2674136" y="960817"/>
              <a:ext cx="995896" cy="520416"/>
              <a:chOff x="2628901" y="4132822"/>
              <a:chExt cx="995896" cy="52041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249" y="4132822"/>
                <a:ext cx="457200" cy="2626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628901" y="4387781"/>
                <a:ext cx="995896" cy="2654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25" dirty="0">
                    <a:latin typeface="CiscoSansTT Light"/>
                  </a:rPr>
                  <a:t>UCS </a:t>
                </a:r>
                <a:r>
                  <a:rPr lang="en-US" sz="1125" dirty="0" smtClean="0">
                    <a:latin typeface="CiscoSansTT Light"/>
                  </a:rPr>
                  <a:t>Central</a:t>
                </a:r>
                <a:endParaRPr lang="en-US" sz="1125" dirty="0">
                  <a:latin typeface="CiscoSansTT Light"/>
                </a:endParaRPr>
              </a:p>
            </p:txBody>
          </p:sp>
        </p:grpSp>
        <p:cxnSp>
          <p:nvCxnSpPr>
            <p:cNvPr id="82" name="Straight Connector 81"/>
            <p:cNvCxnSpPr>
              <a:stCxn id="46" idx="0"/>
              <a:endCxn id="30" idx="3"/>
            </p:cNvCxnSpPr>
            <p:nvPr/>
          </p:nvCxnSpPr>
          <p:spPr bwMode="auto">
            <a:xfrm flipH="1" flipV="1">
              <a:off x="3400684" y="1092117"/>
              <a:ext cx="4050464" cy="54312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992403" y="960817"/>
            <a:ext cx="4790364" cy="1244643"/>
            <a:chOff x="992403" y="960817"/>
            <a:chExt cx="4790364" cy="1244643"/>
          </a:xfrm>
        </p:grpSpPr>
        <p:cxnSp>
          <p:nvCxnSpPr>
            <p:cNvPr id="78" name="Straight Connector 77"/>
            <p:cNvCxnSpPr>
              <a:stCxn id="43" idx="2"/>
              <a:endCxn id="54" idx="0"/>
            </p:cNvCxnSpPr>
            <p:nvPr/>
          </p:nvCxnSpPr>
          <p:spPr bwMode="auto">
            <a:xfrm>
              <a:off x="1526389" y="1228299"/>
              <a:ext cx="12311" cy="93055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D7897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/>
            <p:cNvCxnSpPr>
              <a:stCxn id="35" idx="0"/>
              <a:endCxn id="60" idx="0"/>
            </p:cNvCxnSpPr>
            <p:nvPr/>
          </p:nvCxnSpPr>
          <p:spPr bwMode="auto">
            <a:xfrm>
              <a:off x="1538699" y="1203107"/>
              <a:ext cx="820648" cy="81793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D7897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/>
            <p:cNvCxnSpPr>
              <a:stCxn id="35" idx="0"/>
              <a:endCxn id="66" idx="0"/>
            </p:cNvCxnSpPr>
            <p:nvPr/>
          </p:nvCxnSpPr>
          <p:spPr bwMode="auto">
            <a:xfrm>
              <a:off x="1538699" y="1203107"/>
              <a:ext cx="1633384" cy="10023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D7897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/>
            <p:cNvCxnSpPr>
              <a:stCxn id="35" idx="0"/>
              <a:endCxn id="49" idx="1"/>
            </p:cNvCxnSpPr>
            <p:nvPr/>
          </p:nvCxnSpPr>
          <p:spPr bwMode="auto">
            <a:xfrm>
              <a:off x="1538699" y="1203107"/>
              <a:ext cx="4244068" cy="59012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D7897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7" name="Group 86"/>
            <p:cNvGrpSpPr/>
            <p:nvPr/>
          </p:nvGrpSpPr>
          <p:grpSpPr>
            <a:xfrm>
              <a:off x="992403" y="960817"/>
              <a:ext cx="1092591" cy="507747"/>
              <a:chOff x="1613119" y="3980551"/>
              <a:chExt cx="1092591" cy="50774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613119" y="4222841"/>
                <a:ext cx="1092591" cy="2654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25" dirty="0">
                    <a:latin typeface="CiscoSansTT Light"/>
                  </a:rPr>
                  <a:t>UCS </a:t>
                </a:r>
                <a:r>
                  <a:rPr lang="en-US" sz="1125" dirty="0" smtClean="0">
                    <a:latin typeface="CiscoSansTT Light"/>
                  </a:rPr>
                  <a:t>Director</a:t>
                </a:r>
                <a:endParaRPr lang="en-US" sz="1125" dirty="0">
                  <a:latin typeface="CiscoSansTT Light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8505" y="3980551"/>
                <a:ext cx="457200" cy="267482"/>
              </a:xfrm>
              <a:prstGeom prst="rect">
                <a:avLst/>
              </a:prstGeom>
            </p:spPr>
          </p:pic>
        </p:grpSp>
        <p:cxnSp>
          <p:nvCxnSpPr>
            <p:cNvPr id="106" name="Straight Connector 105"/>
            <p:cNvCxnSpPr>
              <a:stCxn id="43" idx="3"/>
              <a:endCxn id="30" idx="1"/>
            </p:cNvCxnSpPr>
            <p:nvPr/>
          </p:nvCxnSpPr>
          <p:spPr bwMode="auto">
            <a:xfrm flipV="1">
              <a:off x="1754989" y="1092117"/>
              <a:ext cx="1188495" cy="244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D7897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409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Deployment Models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133600"/>
            <a:ext cx="6172200" cy="873126"/>
          </a:xfrm>
        </p:spPr>
        <p:txBody>
          <a:bodyPr/>
          <a:lstStyle/>
          <a:p>
            <a:r>
              <a:rPr lang="en-US" dirty="0" smtClean="0"/>
              <a:t>FlexPod Data Center with UCS Mini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9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NetApp FAS2552 Double Click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44500" y="4347758"/>
            <a:ext cx="8350250" cy="186594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NetApp FAS2500 </a:t>
            </a:r>
            <a:r>
              <a:rPr lang="en-US" dirty="0" smtClean="0"/>
              <a:t>Series Included </a:t>
            </a:r>
            <a:r>
              <a:rPr lang="en-US" dirty="0"/>
              <a:t>software	</a:t>
            </a:r>
          </a:p>
          <a:p>
            <a:pPr lvl="1"/>
            <a:r>
              <a:rPr lang="en-US" dirty="0"/>
              <a:t>Efficiency: FlexVol®, deduplication, compression, and thin </a:t>
            </a:r>
            <a:r>
              <a:rPr lang="en-US" dirty="0" smtClean="0"/>
              <a:t>provisioning</a:t>
            </a:r>
            <a:endParaRPr lang="en-US" dirty="0"/>
          </a:p>
          <a:p>
            <a:pPr lvl="1"/>
            <a:r>
              <a:rPr lang="en-US" dirty="0"/>
              <a:t>Availability: Multipath </a:t>
            </a:r>
            <a:r>
              <a:rPr lang="en-US" dirty="0" smtClean="0"/>
              <a:t>I/O</a:t>
            </a:r>
            <a:endParaRPr lang="en-US" dirty="0"/>
          </a:p>
          <a:p>
            <a:pPr lvl="1"/>
            <a:r>
              <a:rPr lang="en-US" dirty="0"/>
              <a:t>Data protection: RAID-DP, </a:t>
            </a:r>
            <a:r>
              <a:rPr lang="en-US" dirty="0" smtClean="0"/>
              <a:t>Snapshot</a:t>
            </a:r>
            <a:endParaRPr lang="en-US" dirty="0"/>
          </a:p>
          <a:p>
            <a:pPr lvl="1"/>
            <a:r>
              <a:rPr lang="en-US" dirty="0"/>
              <a:t>Performance: Storage </a:t>
            </a:r>
            <a:r>
              <a:rPr lang="en-US" dirty="0" err="1" smtClean="0"/>
              <a:t>QoS</a:t>
            </a:r>
            <a:endParaRPr lang="en-US" dirty="0"/>
          </a:p>
          <a:p>
            <a:pPr lvl="1"/>
            <a:r>
              <a:rPr lang="en-US" dirty="0"/>
              <a:t>Management: System Setup, </a:t>
            </a:r>
            <a:r>
              <a:rPr lang="en-US" dirty="0" err="1"/>
              <a:t>OnCommand</a:t>
            </a:r>
            <a:r>
              <a:rPr lang="en-US" dirty="0"/>
              <a:t> System Manager, </a:t>
            </a:r>
            <a:r>
              <a:rPr lang="en-US" dirty="0" err="1"/>
              <a:t>OnCommand</a:t>
            </a:r>
            <a:r>
              <a:rPr lang="en-US" dirty="0"/>
              <a:t> Unified </a:t>
            </a:r>
            <a:r>
              <a:rPr lang="en-US" dirty="0" smtClean="0"/>
              <a:t>Manager</a:t>
            </a:r>
            <a:endParaRPr lang="en-US" dirty="0"/>
          </a:p>
          <a:p>
            <a:pPr lvl="1"/>
            <a:r>
              <a:rPr lang="en-US" dirty="0"/>
              <a:t>Storage protocols: All supported data protocol licenses </a:t>
            </a:r>
            <a:r>
              <a:rPr lang="en-US" dirty="0" smtClean="0"/>
              <a:t>included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2" y="1336675"/>
            <a:ext cx="7952816" cy="28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1687284"/>
            <a:ext cx="4224528" cy="2799449"/>
          </a:xfrm>
          <a:prstGeom prst="rect">
            <a:avLst/>
          </a:prstGeom>
        </p:spPr>
      </p:pic>
      <p:sp>
        <p:nvSpPr>
          <p:cNvPr id="251" name="Title 2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FlexPod Data Center with UCS Mini</a:t>
            </a:r>
            <a:br>
              <a:rPr lang="en-US" dirty="0"/>
            </a:br>
            <a:r>
              <a:rPr lang="en-US" sz="2000" dirty="0"/>
              <a:t>UCS </a:t>
            </a:r>
            <a:r>
              <a:rPr lang="en-US" sz="2000" dirty="0" smtClean="0"/>
              <a:t>Direct Attached FAS </a:t>
            </a:r>
            <a:r>
              <a:rPr lang="en-US" sz="2000" dirty="0"/>
              <a:t>with Fiber Channel</a:t>
            </a:r>
            <a:endParaRPr lang="en-US" dirty="0"/>
          </a:p>
        </p:txBody>
      </p:sp>
      <p:sp>
        <p:nvSpPr>
          <p:cNvPr id="252" name="Content Placeholder 25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Components: </a:t>
            </a:r>
            <a:endParaRPr lang="en-US" dirty="0"/>
          </a:p>
          <a:p>
            <a:pPr lvl="1"/>
            <a:r>
              <a:rPr lang="en-US" dirty="0"/>
              <a:t>Nexus 9300, Cisco UCS Mini, </a:t>
            </a:r>
            <a:br>
              <a:rPr lang="en-US" dirty="0"/>
            </a:br>
            <a:r>
              <a:rPr lang="en-US" dirty="0"/>
              <a:t>NetApp FAS 2500 series</a:t>
            </a:r>
          </a:p>
          <a:p>
            <a:pPr lvl="1"/>
            <a:r>
              <a:rPr lang="en-US" dirty="0"/>
              <a:t>VMware vSphere 5.5u1 initial model</a:t>
            </a:r>
          </a:p>
          <a:p>
            <a:r>
              <a:rPr lang="en-US" dirty="0"/>
              <a:t>Highlights:</a:t>
            </a:r>
          </a:p>
          <a:p>
            <a:pPr lvl="1"/>
            <a:r>
              <a:rPr lang="en-US" dirty="0"/>
              <a:t>Dual homed UCS Fabric Interconnects using </a:t>
            </a:r>
            <a:r>
              <a:rPr lang="en-US" dirty="0" err="1"/>
              <a:t>vPC</a:t>
            </a:r>
            <a:r>
              <a:rPr lang="en-US" dirty="0"/>
              <a:t> (no storage traffic)</a:t>
            </a:r>
          </a:p>
          <a:p>
            <a:pPr lvl="1"/>
            <a:r>
              <a:rPr lang="en-US" dirty="0"/>
              <a:t>Switchless </a:t>
            </a:r>
            <a:r>
              <a:rPr lang="en-US" dirty="0" err="1"/>
              <a:t>cDOT</a:t>
            </a:r>
            <a:r>
              <a:rPr lang="en-US" dirty="0"/>
              <a:t> using direct-connect from FAS to UCS domain via Fiber Channel</a:t>
            </a:r>
          </a:p>
          <a:p>
            <a:pPr lvl="1"/>
            <a:r>
              <a:rPr lang="en-US" dirty="0"/>
              <a:t>Supports FC only storage access</a:t>
            </a:r>
          </a:p>
          <a:p>
            <a:pPr lvl="1"/>
            <a:r>
              <a:rPr lang="en-US" dirty="0"/>
              <a:t>Compute expansion ports available</a:t>
            </a:r>
          </a:p>
          <a:p>
            <a:pPr lvl="1"/>
            <a:r>
              <a:rPr lang="en-US" dirty="0"/>
              <a:t>1 x QSFP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985760" y="1342173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fillRef>
          <a:effectRef idx="0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Nexus 9300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985760" y="2390547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UCS-Mini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985760" y="4034788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fillRef>
          <a:effectRef idx="0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FAS 2552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69" y="5331559"/>
            <a:ext cx="2475191" cy="1048603"/>
          </a:xfrm>
          <a:prstGeom prst="rect">
            <a:avLst/>
          </a:prstGeom>
        </p:spPr>
      </p:pic>
      <p:sp>
        <p:nvSpPr>
          <p:cNvPr id="270" name="TextBox 269"/>
          <p:cNvSpPr txBox="1"/>
          <p:nvPr/>
        </p:nvSpPr>
        <p:spPr>
          <a:xfrm rot="1714511">
            <a:off x="7311833" y="43384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3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CVD Posted</a:t>
            </a:r>
          </a:p>
        </p:txBody>
      </p:sp>
    </p:spTree>
    <p:extLst>
      <p:ext uri="{BB962C8B-B14F-4D97-AF65-F5344CB8AC3E}">
        <p14:creationId xmlns:p14="http://schemas.microsoft.com/office/powerpoint/2010/main" val="26010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2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FlexPod Data Center with UCS Mini</a:t>
            </a:r>
            <a:br>
              <a:rPr lang="en-US" dirty="0"/>
            </a:br>
            <a:r>
              <a:rPr lang="en-US" sz="2000" dirty="0"/>
              <a:t>UCS </a:t>
            </a:r>
            <a:r>
              <a:rPr lang="en-US" sz="2000" dirty="0" smtClean="0"/>
              <a:t>Direct Attached </a:t>
            </a:r>
            <a:r>
              <a:rPr lang="en-US" sz="2000" dirty="0"/>
              <a:t>FAS with Fiber </a:t>
            </a:r>
            <a:r>
              <a:rPr lang="en-US" sz="2000" dirty="0" smtClean="0"/>
              <a:t>Channel – Scale Points</a:t>
            </a:r>
            <a:endParaRPr lang="en-US" dirty="0"/>
          </a:p>
        </p:txBody>
      </p:sp>
      <p:sp>
        <p:nvSpPr>
          <p:cNvPr id="252" name="Content Placeholder 25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 </a:t>
            </a:r>
            <a:r>
              <a:rPr lang="en-US" dirty="0"/>
              <a:t>points</a:t>
            </a:r>
          </a:p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UCS Mini will support a maximum of twelve servers in this model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F</a:t>
            </a:r>
            <a:r>
              <a:rPr lang="en-US" dirty="0" smtClean="0"/>
              <a:t>our additional C-series compute </a:t>
            </a:r>
            <a:r>
              <a:rPr lang="en-US" dirty="0"/>
              <a:t>platforms</a:t>
            </a:r>
          </a:p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 smtClean="0"/>
              <a:t>FAS2552 supports: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 smtClean="0"/>
              <a:t>24 Internal drives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 smtClean="0"/>
              <a:t>Max 144 drives </a:t>
            </a:r>
            <a:r>
              <a:rPr lang="en-US" i="1" kern="1200" dirty="0"/>
              <a:t>(internal/external)</a:t>
            </a:r>
            <a:r>
              <a:rPr lang="en-US" i="1" kern="1200" dirty="0" smtClean="0"/>
              <a:t> 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 smtClean="0"/>
              <a:t>Max 749TB</a:t>
            </a:r>
            <a:endParaRPr lang="en-US" i="1" kern="12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985760" y="1342173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fillRef>
          <a:effectRef idx="0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Nexus 9300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985760" y="2390547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UCS-Mini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985760" y="4776468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fillRef>
          <a:effectRef idx="0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FAS 2552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72" y="1685932"/>
            <a:ext cx="4224528" cy="35449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85760" y="3911760"/>
            <a:ext cx="107061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 C-Series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69" y="5331559"/>
            <a:ext cx="2475191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2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FlexPod Data Center with UCS Mini</a:t>
            </a:r>
            <a:br>
              <a:rPr lang="en-US" dirty="0"/>
            </a:br>
            <a:r>
              <a:rPr lang="en-US" sz="2000" dirty="0" smtClean="0"/>
              <a:t>Ethernet Only Solution</a:t>
            </a:r>
            <a:endParaRPr lang="en-US" dirty="0"/>
          </a:p>
        </p:txBody>
      </p:sp>
      <p:sp>
        <p:nvSpPr>
          <p:cNvPr id="252" name="Content Placeholder 25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Components:</a:t>
            </a:r>
            <a:endParaRPr lang="en-US" dirty="0"/>
          </a:p>
          <a:p>
            <a:pPr lvl="1"/>
            <a:r>
              <a:rPr lang="en-US" dirty="0"/>
              <a:t>Nexus 9300, Cisco UCS Mini, </a:t>
            </a:r>
            <a:br>
              <a:rPr lang="en-US" dirty="0"/>
            </a:br>
            <a:r>
              <a:rPr lang="en-US" dirty="0"/>
              <a:t>NetApp FAS 2500 series</a:t>
            </a:r>
          </a:p>
          <a:p>
            <a:pPr lvl="1"/>
            <a:r>
              <a:rPr lang="en-US" dirty="0"/>
              <a:t>VMware vSphere 5.5u1 initial model</a:t>
            </a:r>
          </a:p>
          <a:p>
            <a:r>
              <a:rPr lang="en-US" dirty="0"/>
              <a:t>Highlights:</a:t>
            </a:r>
          </a:p>
          <a:p>
            <a:pPr lvl="1"/>
            <a:r>
              <a:rPr lang="en-US" dirty="0"/>
              <a:t>Dual homed UCS Fabric Interconnects using </a:t>
            </a:r>
            <a:r>
              <a:rPr lang="en-US" dirty="0" err="1"/>
              <a:t>vPC</a:t>
            </a:r>
            <a:endParaRPr lang="en-US" dirty="0"/>
          </a:p>
          <a:p>
            <a:pPr lvl="1"/>
            <a:r>
              <a:rPr lang="en-US" dirty="0"/>
              <a:t>Dual homed FAS using </a:t>
            </a:r>
            <a:r>
              <a:rPr lang="en-US" dirty="0" err="1"/>
              <a:t>vPC</a:t>
            </a:r>
            <a:endParaRPr lang="en-US" dirty="0"/>
          </a:p>
          <a:p>
            <a:pPr lvl="1"/>
            <a:r>
              <a:rPr lang="en-US" dirty="0"/>
              <a:t>Switchless </a:t>
            </a:r>
            <a:r>
              <a:rPr lang="en-US" dirty="0" err="1"/>
              <a:t>cDOT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Supports NFS, SMB and iSCSI storage access</a:t>
            </a:r>
          </a:p>
          <a:p>
            <a:pPr lvl="1"/>
            <a:r>
              <a:rPr lang="en-US" dirty="0"/>
              <a:t>Compute expansion ports available</a:t>
            </a:r>
          </a:p>
          <a:p>
            <a:pPr lvl="2"/>
            <a:r>
              <a:rPr lang="en-US" dirty="0"/>
              <a:t>2 x SFP </a:t>
            </a:r>
          </a:p>
          <a:p>
            <a:pPr lvl="2"/>
            <a:r>
              <a:rPr lang="en-US" dirty="0"/>
              <a:t>1 x QSFP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985760" y="1342173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fillRef>
          <a:effectRef idx="0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Nexus 9300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985760" y="4034788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fillRef>
          <a:effectRef idx="0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FAS 2552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012" y="1692859"/>
            <a:ext cx="4224528" cy="33167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985760" y="2390547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UCS-Mini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69" y="5331559"/>
            <a:ext cx="2475191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2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FlexPod Data Center with UCS Mini</a:t>
            </a:r>
            <a:br>
              <a:rPr lang="en-US" dirty="0"/>
            </a:br>
            <a:r>
              <a:rPr lang="en-US" sz="2000" dirty="0"/>
              <a:t>UCS </a:t>
            </a:r>
            <a:r>
              <a:rPr lang="en-US" sz="2000" dirty="0" smtClean="0"/>
              <a:t>Ethernet Only – </a:t>
            </a:r>
            <a:r>
              <a:rPr lang="en-US" sz="2000" dirty="0"/>
              <a:t>Scale Points</a:t>
            </a:r>
            <a:endParaRPr lang="en-US" dirty="0"/>
          </a:p>
        </p:txBody>
      </p:sp>
      <p:sp>
        <p:nvSpPr>
          <p:cNvPr id="252" name="Content Placeholder 25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Scale points</a:t>
            </a:r>
          </a:p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UCS Mini will support a maximum of fourteen servers in this model</a:t>
            </a:r>
            <a:endParaRPr lang="en-US" dirty="0"/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Six additional </a:t>
            </a:r>
            <a:r>
              <a:rPr lang="en-US" dirty="0"/>
              <a:t>C-series compute platforms</a:t>
            </a:r>
          </a:p>
          <a:p>
            <a:pPr lvl="1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 smtClean="0"/>
              <a:t>FAS2500 supports: 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 smtClean="0"/>
              <a:t>24 </a:t>
            </a:r>
            <a:r>
              <a:rPr lang="en-US" i="1" kern="1200" dirty="0"/>
              <a:t>Internal drives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/>
              <a:t>Max 144 drives (internal/external) </a:t>
            </a:r>
          </a:p>
          <a:p>
            <a:pPr lvl="2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i="1" kern="1200" dirty="0"/>
              <a:t>Max 749TB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985760" y="1342173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fillRef>
          <a:effectRef idx="0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Nexus 9300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985760" y="2390547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UCS-Mini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985760" y="5085826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fillRef>
          <a:effectRef idx="0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FAS 2552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72" y="1676400"/>
            <a:ext cx="4224528" cy="3844169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7985760" y="3911760"/>
            <a:ext cx="107061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 C-Series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69" y="5555079"/>
            <a:ext cx="2475191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FlexPod Express with UCS Mini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000" dirty="0"/>
              <a:t>UCS Direct </a:t>
            </a:r>
            <a:r>
              <a:rPr lang="en-US" sz="2000" dirty="0" smtClean="0"/>
              <a:t>Attached </a:t>
            </a:r>
            <a:r>
              <a:rPr lang="en-US" sz="2000" dirty="0"/>
              <a:t>FAS with Fiber 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Standard </a:t>
            </a:r>
            <a:r>
              <a:rPr lang="en-US" dirty="0"/>
              <a:t>switch approach</a:t>
            </a:r>
          </a:p>
          <a:p>
            <a:pPr lvl="1"/>
            <a:r>
              <a:rPr lang="en-US" dirty="0"/>
              <a:t>FC used to remove generic switch from compute-to-storage communication</a:t>
            </a:r>
          </a:p>
          <a:p>
            <a:pPr lvl="1"/>
            <a:r>
              <a:rPr lang="en-US" dirty="0"/>
              <a:t>Switches provide Ethernet transport between UCS Fabric Interconnects (e.g. </a:t>
            </a:r>
            <a:r>
              <a:rPr lang="en-US" dirty="0" err="1"/>
              <a:t>vMotion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Nexus always recommended for comprehensive support and performance</a:t>
            </a:r>
          </a:p>
          <a:p>
            <a:r>
              <a:rPr lang="en-US" dirty="0"/>
              <a:t>FlexPod Express validated with the Nexus 3524 platform which supports </a:t>
            </a:r>
            <a:r>
              <a:rPr lang="en-US" dirty="0" err="1"/>
              <a:t>vPC</a:t>
            </a:r>
            <a:endParaRPr lang="en-US" dirty="0"/>
          </a:p>
          <a:p>
            <a:r>
              <a:rPr lang="en-US" dirty="0"/>
              <a:t>UCS Central and UCS Director allow for remote (or local) management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26" y="1687432"/>
            <a:ext cx="4224528" cy="2785850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7985760" y="2390547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fillRef>
          <a:effectRef idx="0">
            <a:schemeClr val="accent4">
              <a:shade val="80000"/>
              <a:alpha val="50000"/>
              <a:hueOff val="15"/>
              <a:satOff val="4261"/>
              <a:lumOff val="3425"/>
              <a:alphaOff val="2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UCS-Mini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985760" y="4027471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fillRef>
          <a:effectRef idx="0">
            <a:schemeClr val="accent4">
              <a:shade val="80000"/>
              <a:alpha val="50000"/>
              <a:hueOff val="23"/>
              <a:satOff val="6392"/>
              <a:lumOff val="5137"/>
              <a:alphaOff val="3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kern="1200" dirty="0" smtClean="0">
                <a:solidFill>
                  <a:schemeClr val="bg1"/>
                </a:solidFill>
              </a:rPr>
              <a:t>FAS 2552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987050" y="1342173"/>
            <a:ext cx="990580" cy="3247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fillRef>
          <a:effectRef idx="0">
            <a:schemeClr val="accent4">
              <a:shade val="80000"/>
              <a:alpha val="50000"/>
              <a:hueOff val="8"/>
              <a:satOff val="2131"/>
              <a:lumOff val="1712"/>
              <a:alphaOff val="10000"/>
            </a:schemeClr>
          </a:effectRef>
          <a:fontRef idx="minor">
            <a:schemeClr val="tx1"/>
          </a:fontRef>
        </p:style>
        <p:txBody>
          <a:bodyPr spcFirstLastPara="0" vert="horz" wrap="square" lIns="118006" tIns="118006" rIns="118006" bIns="118006" numCol="1" spcCol="1270" anchor="ctr" anchorCtr="0">
            <a:noAutofit/>
          </a:bodyPr>
          <a:lstStyle/>
          <a:p>
            <a:pPr lvl="0" algn="ctr" defTabSz="4000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 smtClean="0">
                <a:solidFill>
                  <a:schemeClr val="bg1"/>
                </a:solidFill>
              </a:rPr>
              <a:t>Standard Switch</a:t>
            </a:r>
            <a:endParaRPr lang="en-US" sz="1000" kern="1200" dirty="0">
              <a:solidFill>
                <a:schemeClr val="bg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69" y="5331559"/>
            <a:ext cx="2475191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9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FlexPod Platforms</a:t>
            </a:r>
            <a:endParaRPr lang="en-US" dirty="0"/>
          </a:p>
        </p:txBody>
      </p:sp>
      <p:sp>
        <p:nvSpPr>
          <p:cNvPr id="3" name="Line 16"/>
          <p:cNvSpPr>
            <a:spLocks noChangeShapeType="1"/>
          </p:cNvSpPr>
          <p:nvPr/>
        </p:nvSpPr>
        <p:spPr bwMode="auto">
          <a:xfrm>
            <a:off x="5992815" y="1193800"/>
            <a:ext cx="26985" cy="5051052"/>
          </a:xfrm>
          <a:prstGeom prst="line">
            <a:avLst/>
          </a:prstGeom>
          <a:solidFill>
            <a:srgbClr val="FF0000"/>
          </a:solidFill>
          <a:ln w="12700" cap="flat">
            <a:solidFill>
              <a:srgbClr val="AAB5C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17"/>
          <p:cNvSpPr>
            <a:spLocks noChangeShapeType="1"/>
          </p:cNvSpPr>
          <p:nvPr/>
        </p:nvSpPr>
        <p:spPr bwMode="auto">
          <a:xfrm flipH="1">
            <a:off x="3200400" y="1193800"/>
            <a:ext cx="1588" cy="5051052"/>
          </a:xfrm>
          <a:prstGeom prst="line">
            <a:avLst/>
          </a:prstGeom>
          <a:solidFill>
            <a:srgbClr val="FF0000"/>
          </a:solidFill>
          <a:ln w="12700" cap="flat">
            <a:solidFill>
              <a:srgbClr val="AAB5C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18"/>
          <p:cNvSpPr>
            <a:spLocks/>
          </p:cNvSpPr>
          <p:nvPr/>
        </p:nvSpPr>
        <p:spPr bwMode="auto">
          <a:xfrm rot="5400000">
            <a:off x="5131992" y="4579266"/>
            <a:ext cx="1750221" cy="2923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099" tIns="38099" rIns="38099" bIns="38099">
            <a:spAutoFit/>
          </a:bodyPr>
          <a:lstStyle/>
          <a:p>
            <a:r>
              <a:rPr lang="en-US" sz="1400" dirty="0">
                <a:ea typeface="ＭＳ Ｐゴシック" charset="0"/>
                <a:cs typeface="Arial" charset="0"/>
                <a:sym typeface="Arial" charset="0"/>
              </a:rPr>
              <a:t>Distinct Architectures</a:t>
            </a:r>
          </a:p>
        </p:txBody>
      </p:sp>
      <p:sp>
        <p:nvSpPr>
          <p:cNvPr id="6" name="Rectangle 19"/>
          <p:cNvSpPr>
            <a:spLocks/>
          </p:cNvSpPr>
          <p:nvPr/>
        </p:nvSpPr>
        <p:spPr bwMode="auto">
          <a:xfrm rot="5400000">
            <a:off x="2337991" y="4585616"/>
            <a:ext cx="1750221" cy="2923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099" tIns="38099" rIns="38099" bIns="38099">
            <a:spAutoFit/>
          </a:bodyPr>
          <a:lstStyle/>
          <a:p>
            <a:r>
              <a:rPr lang="en-US" sz="1400" dirty="0">
                <a:ea typeface="ＭＳ Ｐゴシック" charset="0"/>
                <a:cs typeface="Arial" charset="0"/>
                <a:sym typeface="Arial" charset="0"/>
              </a:rPr>
              <a:t>Distinct Architectures</a:t>
            </a:r>
          </a:p>
        </p:txBody>
      </p:sp>
      <p:sp>
        <p:nvSpPr>
          <p:cNvPr id="7" name="Line 20"/>
          <p:cNvSpPr>
            <a:spLocks noChangeShapeType="1"/>
          </p:cNvSpPr>
          <p:nvPr/>
        </p:nvSpPr>
        <p:spPr bwMode="auto">
          <a:xfrm>
            <a:off x="190500" y="3127884"/>
            <a:ext cx="8839200" cy="0"/>
          </a:xfrm>
          <a:prstGeom prst="line">
            <a:avLst/>
          </a:prstGeom>
          <a:solidFill>
            <a:srgbClr val="FF0000"/>
          </a:solidFill>
          <a:ln w="12700" cap="flat">
            <a:solidFill>
              <a:srgbClr val="AAB5C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1"/>
          <p:cNvSpPr>
            <a:spLocks noChangeShapeType="1"/>
          </p:cNvSpPr>
          <p:nvPr/>
        </p:nvSpPr>
        <p:spPr bwMode="auto">
          <a:xfrm>
            <a:off x="152400" y="2032000"/>
            <a:ext cx="8839200" cy="0"/>
          </a:xfrm>
          <a:prstGeom prst="line">
            <a:avLst/>
          </a:prstGeom>
          <a:solidFill>
            <a:srgbClr val="FF0000"/>
          </a:solidFill>
          <a:ln w="12700" cap="flat">
            <a:solidFill>
              <a:srgbClr val="AAB5C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22"/>
          <p:cNvSpPr>
            <a:spLocks/>
          </p:cNvSpPr>
          <p:nvPr/>
        </p:nvSpPr>
        <p:spPr bwMode="auto">
          <a:xfrm>
            <a:off x="838200" y="1498601"/>
            <a:ext cx="1981200" cy="44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r>
              <a:rPr lang="en-US" sz="1800" dirty="0">
                <a:solidFill>
                  <a:srgbClr val="0067C5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FlexPod Express</a:t>
            </a:r>
          </a:p>
        </p:txBody>
      </p:sp>
      <p:sp>
        <p:nvSpPr>
          <p:cNvPr id="10" name="Rectangle 23"/>
          <p:cNvSpPr>
            <a:spLocks/>
          </p:cNvSpPr>
          <p:nvPr/>
        </p:nvSpPr>
        <p:spPr bwMode="auto">
          <a:xfrm>
            <a:off x="3581400" y="1498602"/>
            <a:ext cx="2231378" cy="35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099" tIns="38099" rIns="38099" bIns="38099">
            <a:spAutoFit/>
          </a:bodyPr>
          <a:lstStyle/>
          <a:p>
            <a:r>
              <a:rPr lang="en-US" sz="1800" dirty="0">
                <a:solidFill>
                  <a:srgbClr val="0067C5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FlexPod Datacenter</a:t>
            </a:r>
          </a:p>
        </p:txBody>
      </p:sp>
      <p:sp>
        <p:nvSpPr>
          <p:cNvPr id="11" name="Rectangle 24"/>
          <p:cNvSpPr>
            <a:spLocks/>
          </p:cNvSpPr>
          <p:nvPr/>
        </p:nvSpPr>
        <p:spPr bwMode="auto">
          <a:xfrm>
            <a:off x="6540501" y="1498601"/>
            <a:ext cx="2222500" cy="440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r>
              <a:rPr lang="en-US" sz="1800" dirty="0">
                <a:solidFill>
                  <a:srgbClr val="0067C5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FlexPod Select</a:t>
            </a:r>
          </a:p>
        </p:txBody>
      </p:sp>
      <p:sp>
        <p:nvSpPr>
          <p:cNvPr id="12" name="Rectangle 25"/>
          <p:cNvSpPr>
            <a:spLocks/>
          </p:cNvSpPr>
          <p:nvPr/>
        </p:nvSpPr>
        <p:spPr bwMode="auto">
          <a:xfrm>
            <a:off x="6540501" y="5797026"/>
            <a:ext cx="1048362" cy="24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38099" tIns="38099" rIns="38099" bIns="38099">
            <a:spAutoFit/>
          </a:bodyPr>
          <a:lstStyle/>
          <a:p>
            <a:r>
              <a:rPr lang="en-US" sz="11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E-Series, FAS</a:t>
            </a:r>
            <a:r>
              <a:rPr lang="en-US" sz="1100" dirty="0" smtClean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, </a:t>
            </a:r>
            <a:endParaRPr lang="en-US" sz="1100" dirty="0">
              <a:latin typeface="Helvetica Neue Light" charset="0"/>
              <a:ea typeface="ＭＳ Ｐゴシック" charset="0"/>
              <a:cs typeface="Helvetica Neue Light" charset="0"/>
              <a:sym typeface="Helvetica Neue Light" charset="0"/>
            </a:endParaRPr>
          </a:p>
        </p:txBody>
      </p:sp>
      <p:sp>
        <p:nvSpPr>
          <p:cNvPr id="13" name="Rectangle 29"/>
          <p:cNvSpPr>
            <a:spLocks/>
          </p:cNvSpPr>
          <p:nvPr/>
        </p:nvSpPr>
        <p:spPr bwMode="auto">
          <a:xfrm>
            <a:off x="3200400" y="2059517"/>
            <a:ext cx="2819400" cy="130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pPr algn="ctr"/>
            <a:r>
              <a:rPr lang="en-US" sz="1600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Massively scalable </a:t>
            </a:r>
          </a:p>
          <a:p>
            <a:pPr algn="ctr"/>
            <a:r>
              <a:rPr lang="en-US" sz="1600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All virtual</a:t>
            </a:r>
          </a:p>
          <a:p>
            <a:pPr algn="ctr"/>
            <a:endParaRPr lang="en-US" sz="1600" dirty="0"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pPr algn="ctr"/>
            <a:r>
              <a:rPr lang="en-US" sz="14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Target: Enterprise/service provider</a:t>
            </a:r>
          </a:p>
        </p:txBody>
      </p:sp>
      <p:sp>
        <p:nvSpPr>
          <p:cNvPr id="14" name="Rectangle 30"/>
          <p:cNvSpPr>
            <a:spLocks/>
          </p:cNvSpPr>
          <p:nvPr/>
        </p:nvSpPr>
        <p:spPr bwMode="auto">
          <a:xfrm>
            <a:off x="6019800" y="2076452"/>
            <a:ext cx="2717800" cy="128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pPr algn="ctr"/>
            <a:r>
              <a:rPr lang="en-US" sz="1600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Application Purposed</a:t>
            </a:r>
          </a:p>
          <a:p>
            <a:pPr algn="ctr"/>
            <a:endParaRPr lang="en-US" sz="1600" dirty="0">
              <a:latin typeface="Helvetica Neue" charset="0"/>
              <a:ea typeface="ＭＳ Ｐゴシック" charset="0"/>
              <a:cs typeface="Helvetica Neue" charset="0"/>
              <a:sym typeface="Helvetica Neue" charset="0"/>
            </a:endParaRPr>
          </a:p>
          <a:p>
            <a:pPr algn="ctr"/>
            <a:r>
              <a:rPr lang="en-US" sz="14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Target: Specific application deployments in the enterprise</a:t>
            </a:r>
          </a:p>
        </p:txBody>
      </p:sp>
      <p:sp>
        <p:nvSpPr>
          <p:cNvPr id="15" name="Rectangle 31"/>
          <p:cNvSpPr>
            <a:spLocks/>
          </p:cNvSpPr>
          <p:nvPr/>
        </p:nvSpPr>
        <p:spPr bwMode="auto">
          <a:xfrm>
            <a:off x="457200" y="2036233"/>
            <a:ext cx="2565400" cy="1303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pPr algn="ctr"/>
            <a:r>
              <a:rPr lang="en-US" sz="1600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Departmental Deployments</a:t>
            </a:r>
          </a:p>
          <a:p>
            <a:pPr algn="ctr"/>
            <a:r>
              <a:rPr lang="en-US" sz="1600" dirty="0"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 and VAR velocity</a:t>
            </a:r>
          </a:p>
          <a:p>
            <a:pPr algn="ctr"/>
            <a:r>
              <a:rPr lang="en-US" sz="14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Target: primarily MSB, remote and departmental deployments</a:t>
            </a:r>
          </a:p>
        </p:txBody>
      </p:sp>
      <p:sp>
        <p:nvSpPr>
          <p:cNvPr id="16" name="Rectangle 41"/>
          <p:cNvSpPr>
            <a:spLocks/>
          </p:cNvSpPr>
          <p:nvPr/>
        </p:nvSpPr>
        <p:spPr bwMode="auto">
          <a:xfrm>
            <a:off x="576366" y="5727699"/>
            <a:ext cx="2133600" cy="54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pPr algn="ctr"/>
            <a:r>
              <a:rPr lang="en-US" sz="11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Entry level </a:t>
            </a:r>
          </a:p>
          <a:p>
            <a:pPr algn="ctr"/>
            <a:r>
              <a:rPr lang="en-US" sz="1100" dirty="0" smtClean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UCS, </a:t>
            </a:r>
            <a:r>
              <a:rPr lang="en-US" sz="11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FAS</a:t>
            </a:r>
          </a:p>
        </p:txBody>
      </p:sp>
      <p:sp>
        <p:nvSpPr>
          <p:cNvPr id="17" name="Rectangle 42"/>
          <p:cNvSpPr>
            <a:spLocks/>
          </p:cNvSpPr>
          <p:nvPr/>
        </p:nvSpPr>
        <p:spPr bwMode="auto">
          <a:xfrm>
            <a:off x="3435336" y="5795433"/>
            <a:ext cx="2286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099" tIns="38099" rIns="38099" bIns="38099"/>
          <a:lstStyle/>
          <a:p>
            <a:pPr algn="ctr"/>
            <a:r>
              <a:rPr lang="en-US" sz="1100" dirty="0"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UCS, Nexus, FAS</a:t>
            </a:r>
          </a:p>
        </p:txBody>
      </p:sp>
      <p:pic>
        <p:nvPicPr>
          <p:cNvPr id="18" name="Picture 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903" y="3127884"/>
            <a:ext cx="97483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64" y="5033196"/>
            <a:ext cx="794003" cy="415653"/>
          </a:xfrm>
          <a:prstGeom prst="rect">
            <a:avLst/>
          </a:prstGeom>
        </p:spPr>
      </p:pic>
      <p:pic>
        <p:nvPicPr>
          <p:cNvPr id="20" name="Picture 19" descr="CiscoUCS-Bseri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3994" y="4171436"/>
            <a:ext cx="772284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6705600" y="3709343"/>
            <a:ext cx="1247422" cy="1844015"/>
          </a:xfrm>
          <a:prstGeom prst="rect">
            <a:avLst/>
          </a:prstGeom>
          <a:noFill/>
          <a:ln w="38100" algn="ctr">
            <a:solidFill>
              <a:schemeClr val="tx2"/>
            </a:solidFill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txBody>
          <a:bodyPr wrap="none" lIns="91438" tIns="45719" rIns="91438" bIns="45719" anchor="b"/>
          <a:lstStyle/>
          <a:p>
            <a:pPr algn="ctr">
              <a:buClr>
                <a:schemeClr val="accent2"/>
              </a:buClr>
              <a:buFont typeface="Wingdings 2" pitchFamily="18" charset="2"/>
              <a:buNone/>
              <a:defRPr/>
            </a:pPr>
            <a:endParaRPr lang="en-US" sz="1600" dirty="0"/>
          </a:p>
        </p:txBody>
      </p:sp>
      <p:sp>
        <p:nvSpPr>
          <p:cNvPr id="22" name="Rounded Rectangle 21"/>
          <p:cNvSpPr/>
          <p:nvPr/>
        </p:nvSpPr>
        <p:spPr bwMode="auto">
          <a:xfrm>
            <a:off x="6925734" y="3182528"/>
            <a:ext cx="762000" cy="425213"/>
          </a:xfrm>
          <a:prstGeom prst="roundRect">
            <a:avLst/>
          </a:prstGeom>
          <a:solidFill>
            <a:schemeClr val="accent2">
              <a:alpha val="51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rgbClr val="FEC60B"/>
              </a:buClr>
              <a:buFont typeface="Wingdings 2" pitchFamily="18" charset="2"/>
              <a:buNone/>
            </a:pPr>
            <a:r>
              <a:rPr lang="en-US" sz="1400" dirty="0">
                <a:solidFill>
                  <a:prstClr val="black"/>
                </a:solidFill>
              </a:rPr>
              <a:t>App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925736" y="3784600"/>
            <a:ext cx="789431" cy="304800"/>
          </a:xfrm>
          <a:prstGeom prst="roundRect">
            <a:avLst/>
          </a:prstGeom>
          <a:solidFill>
            <a:schemeClr val="accent3">
              <a:alpha val="51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8" tIns="45719" rIns="91438" bIns="45719" numCol="1" rtlCol="0" anchor="ctr" anchorCtr="0" compatLnSpc="1">
            <a:prstTxWarp prst="textNoShape">
              <a:avLst/>
            </a:prstTxWarp>
          </a:bodyPr>
          <a:lstStyle/>
          <a:p>
            <a:pPr algn="ctr">
              <a:buClr>
                <a:srgbClr val="FEC60B"/>
              </a:buClr>
              <a:buFont typeface="Wingdings 2" pitchFamily="18" charset="2"/>
              <a:buNone/>
            </a:pPr>
            <a:r>
              <a:rPr lang="en-US" sz="1000" dirty="0">
                <a:solidFill>
                  <a:prstClr val="black"/>
                </a:solidFill>
              </a:rPr>
              <a:t>File System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1802" y="4744156"/>
            <a:ext cx="1183333" cy="27699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200" dirty="0"/>
              <a:t>Direct or fabric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026270" y="3539590"/>
            <a:ext cx="1143000" cy="1828800"/>
            <a:chOff x="1066800" y="3865033"/>
            <a:chExt cx="1143000" cy="1828800"/>
          </a:xfrm>
        </p:grpSpPr>
        <p:pic>
          <p:nvPicPr>
            <p:cNvPr id="25" name="Picture 24" descr="FAS3200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5185833"/>
              <a:ext cx="828040" cy="304800"/>
            </a:xfrm>
            <a:prstGeom prst="rect">
              <a:avLst/>
            </a:prstGeom>
          </p:spPr>
        </p:pic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1066800" y="4373033"/>
              <a:ext cx="1143000" cy="1320800"/>
            </a:xfrm>
            <a:prstGeom prst="rect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/>
          </p:spPr>
          <p:txBody>
            <a:bodyPr wrap="none" lIns="91438" tIns="45719" rIns="91438" bIns="45719" anchor="b"/>
            <a:lstStyle/>
            <a:p>
              <a:pPr algn="ctr">
                <a:buClr>
                  <a:schemeClr val="accent2"/>
                </a:buClr>
                <a:buFont typeface="Wingdings 2" pitchFamily="18" charset="2"/>
                <a:buNone/>
                <a:defRPr/>
              </a:pPr>
              <a:endParaRPr lang="en-US" sz="1600" dirty="0"/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1300265" y="3865033"/>
              <a:ext cx="317770" cy="4064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rgbClr val="542D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38" tIns="45719" rIns="91438" bIns="45719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FEC60B"/>
                </a:buClr>
                <a:buFont typeface="Wingdings 2" pitchFamily="18" charset="2"/>
                <a:buNone/>
              </a:pPr>
              <a:r>
                <a:rPr lang="en-US" sz="1400" dirty="0">
                  <a:solidFill>
                    <a:prstClr val="black"/>
                  </a:solidFill>
                </a:rPr>
                <a:t>App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1663431" y="3865033"/>
              <a:ext cx="317770" cy="406400"/>
            </a:xfrm>
            <a:prstGeom prst="roundRect">
              <a:avLst/>
            </a:prstGeom>
            <a:solidFill>
              <a:srgbClr val="0067C5"/>
            </a:solidFill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38" tIns="45719" rIns="91438" bIns="45719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buClr>
                  <a:srgbClr val="FEC60B"/>
                </a:buClr>
                <a:buFont typeface="Wingdings 2" pitchFamily="18" charset="2"/>
                <a:buNone/>
              </a:pPr>
              <a:r>
                <a:rPr lang="en-US" sz="1400" dirty="0">
                  <a:solidFill>
                    <a:prstClr val="black"/>
                  </a:solidFill>
                </a:rPr>
                <a:t>App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/>
            <a:srcRect b="81220"/>
            <a:stretch/>
          </p:blipFill>
          <p:spPr>
            <a:xfrm flipV="1">
              <a:off x="1190978" y="4982633"/>
              <a:ext cx="914400" cy="13820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7"/>
            <a:srcRect t="20826" b="34547"/>
            <a:stretch/>
          </p:blipFill>
          <p:spPr>
            <a:xfrm>
              <a:off x="1219202" y="4576233"/>
              <a:ext cx="848677" cy="304800"/>
            </a:xfrm>
            <a:prstGeom prst="rect">
              <a:avLst/>
            </a:prstGeom>
          </p:spPr>
        </p:pic>
      </p:grpSp>
      <p:sp>
        <p:nvSpPr>
          <p:cNvPr id="3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F08185-882F-4F21-B6AB-5D917FCFAB1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190500" y="5727699"/>
            <a:ext cx="8839200" cy="2694"/>
          </a:xfrm>
          <a:prstGeom prst="line">
            <a:avLst/>
          </a:prstGeom>
          <a:solidFill>
            <a:srgbClr val="FF0000"/>
          </a:solidFill>
          <a:ln w="12700" cap="flat">
            <a:solidFill>
              <a:srgbClr val="AAB5C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43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133600"/>
            <a:ext cx="6172200" cy="873126"/>
          </a:xfrm>
        </p:spPr>
        <p:txBody>
          <a:bodyPr/>
          <a:lstStyle/>
          <a:p>
            <a:r>
              <a:rPr lang="en-US" dirty="0" err="1" smtClean="0"/>
              <a:t>FlexPod</a:t>
            </a:r>
            <a:r>
              <a:rPr lang="en-US" dirty="0" smtClean="0"/>
              <a:t> Support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577" y="321924"/>
            <a:ext cx="8659976" cy="971709"/>
          </a:xfrm>
        </p:spPr>
        <p:txBody>
          <a:bodyPr/>
          <a:lstStyle/>
          <a:p>
            <a:r>
              <a:rPr lang="en-US" sz="3000" dirty="0" err="1">
                <a:solidFill>
                  <a:schemeClr val="tx1"/>
                </a:solidFill>
              </a:rPr>
              <a:t>FlexPod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smtClean="0">
                <a:solidFill>
                  <a:schemeClr val="tx1"/>
                </a:solidFill>
              </a:rPr>
              <a:t>Support Model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INFRASTRUCUTRE bOX"/>
          <p:cNvSpPr/>
          <p:nvPr/>
        </p:nvSpPr>
        <p:spPr>
          <a:xfrm>
            <a:off x="1398775" y="1522561"/>
            <a:ext cx="4200767" cy="37089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AutoShape 187"/>
          <p:cNvSpPr>
            <a:spLocks noChangeArrowheads="1"/>
          </p:cNvSpPr>
          <p:nvPr/>
        </p:nvSpPr>
        <p:spPr bwMode="auto">
          <a:xfrm rot="5400000">
            <a:off x="1569836" y="2691258"/>
            <a:ext cx="2457233" cy="1356590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accent4"/>
              </a:gs>
              <a:gs pos="100000">
                <a:srgbClr val="0070C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AutoShape 187"/>
          <p:cNvSpPr>
            <a:spLocks noChangeArrowheads="1"/>
          </p:cNvSpPr>
          <p:nvPr/>
        </p:nvSpPr>
        <p:spPr bwMode="auto">
          <a:xfrm rot="5400000">
            <a:off x="2974716" y="2691258"/>
            <a:ext cx="2457231" cy="1356590"/>
          </a:xfrm>
          <a:prstGeom prst="homePlate">
            <a:avLst>
              <a:gd name="adj" fmla="val 25000"/>
            </a:avLst>
          </a:prstGeom>
          <a:gradFill>
            <a:gsLst>
              <a:gs pos="0">
                <a:schemeClr val="accent4"/>
              </a:gs>
              <a:gs pos="100000">
                <a:srgbClr val="0070C0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gray">
          <a:xfrm>
            <a:off x="3525039" y="4640377"/>
            <a:ext cx="1876477" cy="496432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0070C0"/>
              </a:gs>
            </a:gsLst>
            <a:lin ang="16200000" scaled="1"/>
            <a:tileRect/>
          </a:gradFill>
          <a:ln w="50800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ヒラギノ角ゴ ProN W3" charset="0"/>
                <a:cs typeface="ヒラギノ角ゴ ProN W3" charset="0"/>
              </a:rPr>
              <a:t>NetApp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ヒラギノ角ゴ ProN W3" charset="0"/>
                <a:cs typeface="ヒラギノ角ゴ ProN W3" charset="0"/>
              </a:rPr>
              <a:t>Eng.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1596801" y="4640377"/>
            <a:ext cx="1895471" cy="496432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rgbClr val="0070C0"/>
              </a:gs>
            </a:gsLst>
            <a:lin ang="16200000" scaled="1"/>
            <a:tileRect/>
          </a:gradFill>
          <a:ln w="50800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ヒラギノ角ゴ ProN W3" charset="0"/>
                <a:cs typeface="ヒラギノ角ゴ ProN W3" charset="0"/>
              </a:rPr>
              <a:t>Cisco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ヒラギノ角ゴ ProN W3" charset="0"/>
                <a:cs typeface="ヒラギノ角ゴ ProN W3" charset="0"/>
              </a:rPr>
              <a:t>Eng.</a:t>
            </a: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gray">
          <a:xfrm>
            <a:off x="1600391" y="3444726"/>
            <a:ext cx="3801140" cy="305673"/>
          </a:xfrm>
          <a:prstGeom prst="rect">
            <a:avLst/>
          </a:prstGeom>
          <a:gradFill>
            <a:gsLst>
              <a:gs pos="100000">
                <a:srgbClr val="0070C0"/>
              </a:gs>
              <a:gs pos="0">
                <a:srgbClr val="0070C0"/>
              </a:gs>
            </a:gsLst>
            <a:lin ang="5400000" scaled="0"/>
          </a:gradFill>
          <a:ln w="38100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Cooperative Support Model</a:t>
            </a: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gray">
          <a:xfrm>
            <a:off x="1600390" y="3794067"/>
            <a:ext cx="3801140" cy="305673"/>
          </a:xfrm>
          <a:prstGeom prst="rect">
            <a:avLst/>
          </a:prstGeom>
          <a:gradFill>
            <a:gsLst>
              <a:gs pos="100000">
                <a:srgbClr val="0070C0"/>
              </a:gs>
              <a:gs pos="0">
                <a:srgbClr val="0070C0"/>
              </a:gs>
            </a:gsLst>
            <a:lin ang="5400000" scaled="0"/>
          </a:gradFill>
          <a:ln w="38100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>
              <a:lnSpc>
                <a:spcPct val="90000"/>
              </a:lnSpc>
            </a:pPr>
            <a:r>
              <a:rPr lang="en-US" sz="1200">
                <a:solidFill>
                  <a:schemeClr val="bg1"/>
                </a:solidFill>
              </a:rPr>
              <a:t>If Development or Engineering Required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66126" y="1545827"/>
            <a:ext cx="2073781" cy="3662462"/>
            <a:chOff x="6865033" y="1390196"/>
            <a:chExt cx="2765041" cy="5059540"/>
          </a:xfrm>
        </p:grpSpPr>
        <p:sp>
          <p:nvSpPr>
            <p:cNvPr id="11" name="Rounded Rectangle 10"/>
            <p:cNvSpPr/>
            <p:nvPr/>
          </p:nvSpPr>
          <p:spPr>
            <a:xfrm flipV="1">
              <a:off x="6865033" y="1390196"/>
              <a:ext cx="2627433" cy="5059540"/>
            </a:xfrm>
            <a:prstGeom prst="roundRect">
              <a:avLst>
                <a:gd name="adj" fmla="val 4970"/>
              </a:avLst>
            </a:prstGeom>
            <a:gradFill>
              <a:gsLst>
                <a:gs pos="0">
                  <a:schemeClr val="accent4"/>
                </a:gs>
                <a:gs pos="86000">
                  <a:srgbClr val="0070C0"/>
                </a:gs>
              </a:gsLst>
              <a:lin ang="2700000" scaled="0"/>
            </a:gradFill>
            <a:ln>
              <a:noFill/>
            </a:ln>
            <a:effectLst>
              <a:outerShdw blurRad="76200" dist="50800" dir="5400000" algn="ctr" rotWithShape="0">
                <a:srgbClr val="000000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67660" y="2895013"/>
              <a:ext cx="2662414" cy="338015"/>
            </a:xfrm>
            <a:prstGeom prst="rect">
              <a:avLst/>
            </a:prstGeom>
          </p:spPr>
          <p:txBody>
            <a:bodyPr wrap="square" lIns="68576" tIns="34289" rIns="68576" bIns="34289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ts val="1050"/>
                </a:spcBef>
              </a:pPr>
              <a:r>
                <a:rPr lang="en-US" sz="1200" dirty="0">
                  <a:solidFill>
                    <a:schemeClr val="bg1"/>
                  </a:solidFill>
                </a:rPr>
                <a:t>Global 24x7 capability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967660" y="3575400"/>
              <a:ext cx="1914450" cy="2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040562" y="4863688"/>
              <a:ext cx="1914450" cy="2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967660" y="1729245"/>
              <a:ext cx="2662414" cy="580369"/>
            </a:xfrm>
            <a:prstGeom prst="rect">
              <a:avLst/>
            </a:prstGeom>
          </p:spPr>
          <p:txBody>
            <a:bodyPr wrap="square" lIns="68576" tIns="34289" rIns="68576" bIns="34289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ts val="1050"/>
                </a:spcBef>
              </a:pPr>
              <a:r>
                <a:rPr lang="en-US" sz="1200" dirty="0">
                  <a:solidFill>
                    <a:schemeClr val="bg1"/>
                  </a:solidFill>
                </a:rPr>
                <a:t>Chartered to resolve interoperability issues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67660" y="3930549"/>
              <a:ext cx="2662414" cy="580369"/>
            </a:xfrm>
            <a:prstGeom prst="rect">
              <a:avLst/>
            </a:prstGeom>
          </p:spPr>
          <p:txBody>
            <a:bodyPr wrap="square" lIns="68576" tIns="34289" rIns="68576" bIns="34289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ts val="1050"/>
                </a:spcBef>
              </a:pPr>
              <a:r>
                <a:rPr lang="en-US" sz="1200" dirty="0">
                  <a:solidFill>
                    <a:schemeClr val="bg1"/>
                  </a:solidFill>
                </a:rPr>
                <a:t>Process alignment for cooperative support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67660" y="5132606"/>
              <a:ext cx="2662414" cy="1065074"/>
            </a:xfrm>
            <a:prstGeom prst="rect">
              <a:avLst/>
            </a:prstGeom>
          </p:spPr>
          <p:txBody>
            <a:bodyPr wrap="square" lIns="68576" tIns="34289" rIns="68576" bIns="34289" anchor="ctr">
              <a:spAutoFit/>
            </a:bodyPr>
            <a:lstStyle/>
            <a:p>
              <a:pPr>
                <a:lnSpc>
                  <a:spcPct val="95000"/>
                </a:lnSpc>
                <a:spcBef>
                  <a:spcPts val="1050"/>
                </a:spcBef>
              </a:pPr>
              <a:r>
                <a:rPr lang="en-US" sz="1200" dirty="0">
                  <a:solidFill>
                    <a:schemeClr val="bg1"/>
                  </a:solidFill>
                </a:rPr>
                <a:t>Coordinated real-time engagements for customers on supported products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6967660" y="2550261"/>
              <a:ext cx="1914450" cy="2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30"/>
          <p:cNvGrpSpPr/>
          <p:nvPr/>
        </p:nvGrpSpPr>
        <p:grpSpPr>
          <a:xfrm>
            <a:off x="2141060" y="2225248"/>
            <a:ext cx="1314784" cy="1249987"/>
            <a:chOff x="1330746" y="2272183"/>
            <a:chExt cx="1753044" cy="1666648"/>
          </a:xfrm>
        </p:grpSpPr>
        <p:sp>
          <p:nvSpPr>
            <p:cNvPr id="21" name="Rectangle 20"/>
            <p:cNvSpPr/>
            <p:nvPr/>
          </p:nvSpPr>
          <p:spPr>
            <a:xfrm>
              <a:off x="1330746" y="3234023"/>
              <a:ext cx="1753044" cy="7048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Cisco</a:t>
              </a:r>
            </a:p>
            <a:p>
              <a:pPr algn="ctr">
                <a:lnSpc>
                  <a:spcPct val="9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Customer Support</a:t>
              </a:r>
            </a:p>
            <a:p>
              <a:pPr algn="ctr">
                <a:lnSpc>
                  <a:spcPct val="9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First Line</a:t>
              </a:r>
            </a:p>
          </p:txBody>
        </p:sp>
        <p:grpSp>
          <p:nvGrpSpPr>
            <p:cNvPr id="25" name="Group 21"/>
            <p:cNvGrpSpPr/>
            <p:nvPr/>
          </p:nvGrpSpPr>
          <p:grpSpPr>
            <a:xfrm>
              <a:off x="1709051" y="2272183"/>
              <a:ext cx="996434" cy="961722"/>
              <a:chOff x="1351447" y="2237142"/>
              <a:chExt cx="996434" cy="996434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351447" y="2237142"/>
                <a:ext cx="996434" cy="9964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auto">
              <a:xfrm>
                <a:off x="1630615" y="2438401"/>
                <a:ext cx="453346" cy="593916"/>
              </a:xfrm>
              <a:custGeom>
                <a:avLst/>
                <a:gdLst/>
                <a:ahLst/>
                <a:cxnLst>
                  <a:cxn ang="0">
                    <a:pos x="100" y="80"/>
                  </a:cxn>
                  <a:cxn ang="0">
                    <a:pos x="106" y="54"/>
                  </a:cxn>
                  <a:cxn ang="0">
                    <a:pos x="53" y="0"/>
                  </a:cxn>
                  <a:cxn ang="0">
                    <a:pos x="0" y="54"/>
                  </a:cxn>
                  <a:cxn ang="0">
                    <a:pos x="8" y="79"/>
                  </a:cxn>
                  <a:cxn ang="0">
                    <a:pos x="8" y="84"/>
                  </a:cxn>
                  <a:cxn ang="0">
                    <a:pos x="11" y="90"/>
                  </a:cxn>
                  <a:cxn ang="0">
                    <a:pos x="13" y="92"/>
                  </a:cxn>
                  <a:cxn ang="0">
                    <a:pos x="14" y="92"/>
                  </a:cxn>
                  <a:cxn ang="0">
                    <a:pos x="17" y="89"/>
                  </a:cxn>
                  <a:cxn ang="0">
                    <a:pos x="18" y="86"/>
                  </a:cxn>
                  <a:cxn ang="0">
                    <a:pos x="18" y="74"/>
                  </a:cxn>
                  <a:cxn ang="0">
                    <a:pos x="17" y="71"/>
                  </a:cxn>
                  <a:cxn ang="0">
                    <a:pos x="14" y="68"/>
                  </a:cxn>
                  <a:cxn ang="0">
                    <a:pos x="13" y="68"/>
                  </a:cxn>
                  <a:cxn ang="0">
                    <a:pos x="9" y="71"/>
                  </a:cxn>
                  <a:cxn ang="0">
                    <a:pos x="6" y="55"/>
                  </a:cxn>
                  <a:cxn ang="0">
                    <a:pos x="53" y="8"/>
                  </a:cxn>
                  <a:cxn ang="0">
                    <a:pos x="100" y="55"/>
                  </a:cxn>
                  <a:cxn ang="0">
                    <a:pos x="99" y="67"/>
                  </a:cxn>
                  <a:cxn ang="0">
                    <a:pos x="95" y="59"/>
                  </a:cxn>
                  <a:cxn ang="0">
                    <a:pos x="89" y="56"/>
                  </a:cxn>
                  <a:cxn ang="0">
                    <a:pos x="88" y="56"/>
                  </a:cxn>
                  <a:cxn ang="0">
                    <a:pos x="82" y="60"/>
                  </a:cxn>
                  <a:cxn ang="0">
                    <a:pos x="81" y="67"/>
                  </a:cxn>
                  <a:cxn ang="0">
                    <a:pos x="81" y="93"/>
                  </a:cxn>
                  <a:cxn ang="0">
                    <a:pos x="82" y="100"/>
                  </a:cxn>
                  <a:cxn ang="0">
                    <a:pos x="88" y="103"/>
                  </a:cxn>
                  <a:cxn ang="0">
                    <a:pos x="89" y="103"/>
                  </a:cxn>
                  <a:cxn ang="0">
                    <a:pos x="100" y="89"/>
                  </a:cxn>
                  <a:cxn ang="0">
                    <a:pos x="100" y="87"/>
                  </a:cxn>
                  <a:cxn ang="0">
                    <a:pos x="102" y="93"/>
                  </a:cxn>
                  <a:cxn ang="0">
                    <a:pos x="68" y="134"/>
                  </a:cxn>
                  <a:cxn ang="0">
                    <a:pos x="64" y="132"/>
                  </a:cxn>
                  <a:cxn ang="0">
                    <a:pos x="54" y="132"/>
                  </a:cxn>
                  <a:cxn ang="0">
                    <a:pos x="48" y="138"/>
                  </a:cxn>
                  <a:cxn ang="0">
                    <a:pos x="48" y="138"/>
                  </a:cxn>
                  <a:cxn ang="0">
                    <a:pos x="54" y="143"/>
                  </a:cxn>
                  <a:cxn ang="0">
                    <a:pos x="64" y="143"/>
                  </a:cxn>
                  <a:cxn ang="0">
                    <a:pos x="69" y="139"/>
                  </a:cxn>
                  <a:cxn ang="0">
                    <a:pos x="108" y="94"/>
                  </a:cxn>
                  <a:cxn ang="0">
                    <a:pos x="100" y="80"/>
                  </a:cxn>
                </a:cxnLst>
                <a:rect l="0" t="0" r="r" b="b"/>
                <a:pathLst>
                  <a:path w="109" h="143">
                    <a:moveTo>
                      <a:pt x="100" y="80"/>
                    </a:moveTo>
                    <a:cubicBezTo>
                      <a:pt x="104" y="75"/>
                      <a:pt x="106" y="66"/>
                      <a:pt x="106" y="54"/>
                    </a:cubicBezTo>
                    <a:cubicBezTo>
                      <a:pt x="106" y="24"/>
                      <a:pt x="82" y="0"/>
                      <a:pt x="53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64"/>
                      <a:pt x="2" y="73"/>
                      <a:pt x="8" y="79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8" y="86"/>
                      <a:pt x="9" y="89"/>
                      <a:pt x="11" y="90"/>
                    </a:cubicBezTo>
                    <a:cubicBezTo>
                      <a:pt x="12" y="91"/>
                      <a:pt x="13" y="92"/>
                      <a:pt x="13" y="92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5" y="92"/>
                      <a:pt x="17" y="91"/>
                      <a:pt x="17" y="89"/>
                    </a:cubicBezTo>
                    <a:cubicBezTo>
                      <a:pt x="18" y="88"/>
                      <a:pt x="18" y="87"/>
                      <a:pt x="18" y="86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3"/>
                      <a:pt x="18" y="72"/>
                      <a:pt x="17" y="71"/>
                    </a:cubicBezTo>
                    <a:cubicBezTo>
                      <a:pt x="17" y="69"/>
                      <a:pt x="15" y="68"/>
                      <a:pt x="14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1" y="68"/>
                      <a:pt x="10" y="70"/>
                      <a:pt x="9" y="71"/>
                    </a:cubicBezTo>
                    <a:cubicBezTo>
                      <a:pt x="7" y="67"/>
                      <a:pt x="6" y="61"/>
                      <a:pt x="6" y="55"/>
                    </a:cubicBezTo>
                    <a:cubicBezTo>
                      <a:pt x="6" y="29"/>
                      <a:pt x="27" y="8"/>
                      <a:pt x="53" y="8"/>
                    </a:cubicBezTo>
                    <a:cubicBezTo>
                      <a:pt x="79" y="8"/>
                      <a:pt x="100" y="29"/>
                      <a:pt x="100" y="55"/>
                    </a:cubicBezTo>
                    <a:cubicBezTo>
                      <a:pt x="100" y="60"/>
                      <a:pt x="100" y="64"/>
                      <a:pt x="99" y="67"/>
                    </a:cubicBezTo>
                    <a:cubicBezTo>
                      <a:pt x="98" y="64"/>
                      <a:pt x="97" y="61"/>
                      <a:pt x="95" y="59"/>
                    </a:cubicBezTo>
                    <a:cubicBezTo>
                      <a:pt x="93" y="57"/>
                      <a:pt x="91" y="56"/>
                      <a:pt x="89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4" y="56"/>
                      <a:pt x="82" y="58"/>
                      <a:pt x="82" y="60"/>
                    </a:cubicBezTo>
                    <a:cubicBezTo>
                      <a:pt x="81" y="62"/>
                      <a:pt x="81" y="64"/>
                      <a:pt x="81" y="67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6"/>
                      <a:pt x="81" y="98"/>
                      <a:pt x="82" y="100"/>
                    </a:cubicBezTo>
                    <a:cubicBezTo>
                      <a:pt x="82" y="101"/>
                      <a:pt x="84" y="103"/>
                      <a:pt x="88" y="103"/>
                    </a:cubicBezTo>
                    <a:cubicBezTo>
                      <a:pt x="89" y="103"/>
                      <a:pt x="89" y="103"/>
                      <a:pt x="89" y="103"/>
                    </a:cubicBezTo>
                    <a:cubicBezTo>
                      <a:pt x="95" y="103"/>
                      <a:pt x="100" y="93"/>
                      <a:pt x="100" y="89"/>
                    </a:cubicBezTo>
                    <a:cubicBezTo>
                      <a:pt x="100" y="87"/>
                      <a:pt x="100" y="87"/>
                      <a:pt x="100" y="87"/>
                    </a:cubicBezTo>
                    <a:cubicBezTo>
                      <a:pt x="103" y="89"/>
                      <a:pt x="102" y="92"/>
                      <a:pt x="102" y="93"/>
                    </a:cubicBezTo>
                    <a:cubicBezTo>
                      <a:pt x="100" y="113"/>
                      <a:pt x="86" y="129"/>
                      <a:pt x="68" y="134"/>
                    </a:cubicBezTo>
                    <a:cubicBezTo>
                      <a:pt x="67" y="133"/>
                      <a:pt x="66" y="132"/>
                      <a:pt x="64" y="132"/>
                    </a:cubicBezTo>
                    <a:cubicBezTo>
                      <a:pt x="54" y="132"/>
                      <a:pt x="54" y="132"/>
                      <a:pt x="54" y="132"/>
                    </a:cubicBezTo>
                    <a:cubicBezTo>
                      <a:pt x="51" y="132"/>
                      <a:pt x="48" y="135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41"/>
                      <a:pt x="51" y="143"/>
                      <a:pt x="54" y="143"/>
                    </a:cubicBezTo>
                    <a:cubicBezTo>
                      <a:pt x="64" y="143"/>
                      <a:pt x="64" y="143"/>
                      <a:pt x="64" y="143"/>
                    </a:cubicBezTo>
                    <a:cubicBezTo>
                      <a:pt x="67" y="143"/>
                      <a:pt x="69" y="141"/>
                      <a:pt x="69" y="139"/>
                    </a:cubicBezTo>
                    <a:cubicBezTo>
                      <a:pt x="90" y="133"/>
                      <a:pt x="106" y="115"/>
                      <a:pt x="108" y="94"/>
                    </a:cubicBezTo>
                    <a:cubicBezTo>
                      <a:pt x="109" y="91"/>
                      <a:pt x="107" y="85"/>
                      <a:pt x="100" y="8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</p:grpSp>
      <p:grpSp>
        <p:nvGrpSpPr>
          <p:cNvPr id="28" name="Group 32"/>
          <p:cNvGrpSpPr/>
          <p:nvPr/>
        </p:nvGrpSpPr>
        <p:grpSpPr>
          <a:xfrm>
            <a:off x="3502575" y="2225248"/>
            <a:ext cx="1379052" cy="1249987"/>
            <a:chOff x="3146100" y="2272183"/>
            <a:chExt cx="1838736" cy="1666648"/>
          </a:xfrm>
        </p:grpSpPr>
        <p:sp>
          <p:nvSpPr>
            <p:cNvPr id="20" name="Rectangle 19"/>
            <p:cNvSpPr/>
            <p:nvPr/>
          </p:nvSpPr>
          <p:spPr>
            <a:xfrm>
              <a:off x="3146100" y="3234023"/>
              <a:ext cx="1838736" cy="704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dirty="0" err="1">
                  <a:solidFill>
                    <a:srgbClr val="FFFFFF"/>
                  </a:solidFill>
                </a:rPr>
                <a:t>NetApp</a:t>
              </a:r>
              <a:endParaRPr lang="en-US" sz="1050" dirty="0">
                <a:solidFill>
                  <a:srgbClr val="FFFFFF"/>
                </a:solidFill>
              </a:endParaRPr>
            </a:p>
            <a:p>
              <a:pPr algn="ctr">
                <a:lnSpc>
                  <a:spcPct val="90000"/>
                </a:lnSpc>
              </a:pPr>
              <a:r>
                <a:rPr lang="en-US" sz="1050" dirty="0">
                  <a:solidFill>
                    <a:srgbClr val="FFFFFF"/>
                  </a:solidFill>
                </a:rPr>
                <a:t>Customer Support</a:t>
              </a:r>
            </a:p>
            <a:p>
              <a:pPr algn="ctr">
                <a:lnSpc>
                  <a:spcPct val="90000"/>
                </a:lnSpc>
              </a:pPr>
              <a:r>
                <a:rPr lang="en-US" sz="1050" dirty="0">
                  <a:solidFill>
                    <a:srgbClr val="FFFFFF"/>
                  </a:solidFill>
                </a:rPr>
                <a:t>First Line</a:t>
              </a:r>
            </a:p>
          </p:txBody>
        </p:sp>
        <p:grpSp>
          <p:nvGrpSpPr>
            <p:cNvPr id="31" name="Group 24"/>
            <p:cNvGrpSpPr/>
            <p:nvPr/>
          </p:nvGrpSpPr>
          <p:grpSpPr>
            <a:xfrm>
              <a:off x="3582224" y="2272183"/>
              <a:ext cx="996434" cy="961722"/>
              <a:chOff x="3909765" y="2237142"/>
              <a:chExt cx="996434" cy="996434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909765" y="2237142"/>
                <a:ext cx="996434" cy="9964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27" name="Freeform 20"/>
              <p:cNvSpPr>
                <a:spLocks/>
              </p:cNvSpPr>
              <p:nvPr/>
            </p:nvSpPr>
            <p:spPr bwMode="auto">
              <a:xfrm>
                <a:off x="4181309" y="2438401"/>
                <a:ext cx="453346" cy="593916"/>
              </a:xfrm>
              <a:custGeom>
                <a:avLst/>
                <a:gdLst/>
                <a:ahLst/>
                <a:cxnLst>
                  <a:cxn ang="0">
                    <a:pos x="100" y="80"/>
                  </a:cxn>
                  <a:cxn ang="0">
                    <a:pos x="106" y="54"/>
                  </a:cxn>
                  <a:cxn ang="0">
                    <a:pos x="53" y="0"/>
                  </a:cxn>
                  <a:cxn ang="0">
                    <a:pos x="0" y="54"/>
                  </a:cxn>
                  <a:cxn ang="0">
                    <a:pos x="8" y="79"/>
                  </a:cxn>
                  <a:cxn ang="0">
                    <a:pos x="8" y="84"/>
                  </a:cxn>
                  <a:cxn ang="0">
                    <a:pos x="11" y="90"/>
                  </a:cxn>
                  <a:cxn ang="0">
                    <a:pos x="13" y="92"/>
                  </a:cxn>
                  <a:cxn ang="0">
                    <a:pos x="14" y="92"/>
                  </a:cxn>
                  <a:cxn ang="0">
                    <a:pos x="17" y="89"/>
                  </a:cxn>
                  <a:cxn ang="0">
                    <a:pos x="18" y="86"/>
                  </a:cxn>
                  <a:cxn ang="0">
                    <a:pos x="18" y="74"/>
                  </a:cxn>
                  <a:cxn ang="0">
                    <a:pos x="17" y="71"/>
                  </a:cxn>
                  <a:cxn ang="0">
                    <a:pos x="14" y="68"/>
                  </a:cxn>
                  <a:cxn ang="0">
                    <a:pos x="13" y="68"/>
                  </a:cxn>
                  <a:cxn ang="0">
                    <a:pos x="9" y="71"/>
                  </a:cxn>
                  <a:cxn ang="0">
                    <a:pos x="6" y="55"/>
                  </a:cxn>
                  <a:cxn ang="0">
                    <a:pos x="53" y="8"/>
                  </a:cxn>
                  <a:cxn ang="0">
                    <a:pos x="100" y="55"/>
                  </a:cxn>
                  <a:cxn ang="0">
                    <a:pos x="99" y="67"/>
                  </a:cxn>
                  <a:cxn ang="0">
                    <a:pos x="95" y="59"/>
                  </a:cxn>
                  <a:cxn ang="0">
                    <a:pos x="89" y="56"/>
                  </a:cxn>
                  <a:cxn ang="0">
                    <a:pos x="88" y="56"/>
                  </a:cxn>
                  <a:cxn ang="0">
                    <a:pos x="82" y="60"/>
                  </a:cxn>
                  <a:cxn ang="0">
                    <a:pos x="81" y="67"/>
                  </a:cxn>
                  <a:cxn ang="0">
                    <a:pos x="81" y="93"/>
                  </a:cxn>
                  <a:cxn ang="0">
                    <a:pos x="82" y="100"/>
                  </a:cxn>
                  <a:cxn ang="0">
                    <a:pos x="88" y="103"/>
                  </a:cxn>
                  <a:cxn ang="0">
                    <a:pos x="89" y="103"/>
                  </a:cxn>
                  <a:cxn ang="0">
                    <a:pos x="100" y="89"/>
                  </a:cxn>
                  <a:cxn ang="0">
                    <a:pos x="100" y="87"/>
                  </a:cxn>
                  <a:cxn ang="0">
                    <a:pos x="102" y="93"/>
                  </a:cxn>
                  <a:cxn ang="0">
                    <a:pos x="68" y="134"/>
                  </a:cxn>
                  <a:cxn ang="0">
                    <a:pos x="64" y="132"/>
                  </a:cxn>
                  <a:cxn ang="0">
                    <a:pos x="54" y="132"/>
                  </a:cxn>
                  <a:cxn ang="0">
                    <a:pos x="48" y="138"/>
                  </a:cxn>
                  <a:cxn ang="0">
                    <a:pos x="48" y="138"/>
                  </a:cxn>
                  <a:cxn ang="0">
                    <a:pos x="54" y="143"/>
                  </a:cxn>
                  <a:cxn ang="0">
                    <a:pos x="64" y="143"/>
                  </a:cxn>
                  <a:cxn ang="0">
                    <a:pos x="69" y="139"/>
                  </a:cxn>
                  <a:cxn ang="0">
                    <a:pos x="108" y="94"/>
                  </a:cxn>
                  <a:cxn ang="0">
                    <a:pos x="100" y="80"/>
                  </a:cxn>
                </a:cxnLst>
                <a:rect l="0" t="0" r="r" b="b"/>
                <a:pathLst>
                  <a:path w="109" h="143">
                    <a:moveTo>
                      <a:pt x="100" y="80"/>
                    </a:moveTo>
                    <a:cubicBezTo>
                      <a:pt x="104" y="75"/>
                      <a:pt x="106" y="66"/>
                      <a:pt x="106" y="54"/>
                    </a:cubicBezTo>
                    <a:cubicBezTo>
                      <a:pt x="106" y="24"/>
                      <a:pt x="82" y="0"/>
                      <a:pt x="53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64"/>
                      <a:pt x="2" y="73"/>
                      <a:pt x="8" y="79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8" y="86"/>
                      <a:pt x="9" y="89"/>
                      <a:pt x="11" y="90"/>
                    </a:cubicBezTo>
                    <a:cubicBezTo>
                      <a:pt x="12" y="91"/>
                      <a:pt x="13" y="92"/>
                      <a:pt x="13" y="92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5" y="92"/>
                      <a:pt x="17" y="91"/>
                      <a:pt x="17" y="89"/>
                    </a:cubicBezTo>
                    <a:cubicBezTo>
                      <a:pt x="18" y="88"/>
                      <a:pt x="18" y="87"/>
                      <a:pt x="18" y="86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3"/>
                      <a:pt x="18" y="72"/>
                      <a:pt x="17" y="71"/>
                    </a:cubicBezTo>
                    <a:cubicBezTo>
                      <a:pt x="17" y="69"/>
                      <a:pt x="15" y="68"/>
                      <a:pt x="14" y="6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1" y="68"/>
                      <a:pt x="10" y="70"/>
                      <a:pt x="9" y="71"/>
                    </a:cubicBezTo>
                    <a:cubicBezTo>
                      <a:pt x="7" y="67"/>
                      <a:pt x="6" y="61"/>
                      <a:pt x="6" y="55"/>
                    </a:cubicBezTo>
                    <a:cubicBezTo>
                      <a:pt x="6" y="29"/>
                      <a:pt x="27" y="8"/>
                      <a:pt x="53" y="8"/>
                    </a:cubicBezTo>
                    <a:cubicBezTo>
                      <a:pt x="79" y="8"/>
                      <a:pt x="100" y="29"/>
                      <a:pt x="100" y="55"/>
                    </a:cubicBezTo>
                    <a:cubicBezTo>
                      <a:pt x="100" y="60"/>
                      <a:pt x="100" y="64"/>
                      <a:pt x="99" y="67"/>
                    </a:cubicBezTo>
                    <a:cubicBezTo>
                      <a:pt x="98" y="64"/>
                      <a:pt x="97" y="61"/>
                      <a:pt x="95" y="59"/>
                    </a:cubicBezTo>
                    <a:cubicBezTo>
                      <a:pt x="93" y="57"/>
                      <a:pt x="91" y="56"/>
                      <a:pt x="89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4" y="56"/>
                      <a:pt x="82" y="58"/>
                      <a:pt x="82" y="60"/>
                    </a:cubicBezTo>
                    <a:cubicBezTo>
                      <a:pt x="81" y="62"/>
                      <a:pt x="81" y="64"/>
                      <a:pt x="81" y="67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1" y="96"/>
                      <a:pt x="81" y="98"/>
                      <a:pt x="82" y="100"/>
                    </a:cubicBezTo>
                    <a:cubicBezTo>
                      <a:pt x="82" y="101"/>
                      <a:pt x="84" y="103"/>
                      <a:pt x="88" y="103"/>
                    </a:cubicBezTo>
                    <a:cubicBezTo>
                      <a:pt x="89" y="103"/>
                      <a:pt x="89" y="103"/>
                      <a:pt x="89" y="103"/>
                    </a:cubicBezTo>
                    <a:cubicBezTo>
                      <a:pt x="95" y="103"/>
                      <a:pt x="100" y="93"/>
                      <a:pt x="100" y="89"/>
                    </a:cubicBezTo>
                    <a:cubicBezTo>
                      <a:pt x="100" y="87"/>
                      <a:pt x="100" y="87"/>
                      <a:pt x="100" y="87"/>
                    </a:cubicBezTo>
                    <a:cubicBezTo>
                      <a:pt x="103" y="89"/>
                      <a:pt x="102" y="92"/>
                      <a:pt x="102" y="93"/>
                    </a:cubicBezTo>
                    <a:cubicBezTo>
                      <a:pt x="100" y="113"/>
                      <a:pt x="86" y="129"/>
                      <a:pt x="68" y="134"/>
                    </a:cubicBezTo>
                    <a:cubicBezTo>
                      <a:pt x="67" y="133"/>
                      <a:pt x="66" y="132"/>
                      <a:pt x="64" y="132"/>
                    </a:cubicBezTo>
                    <a:cubicBezTo>
                      <a:pt x="54" y="132"/>
                      <a:pt x="54" y="132"/>
                      <a:pt x="54" y="132"/>
                    </a:cubicBezTo>
                    <a:cubicBezTo>
                      <a:pt x="51" y="132"/>
                      <a:pt x="48" y="135"/>
                      <a:pt x="48" y="138"/>
                    </a:cubicBezTo>
                    <a:cubicBezTo>
                      <a:pt x="48" y="138"/>
                      <a:pt x="48" y="138"/>
                      <a:pt x="48" y="138"/>
                    </a:cubicBezTo>
                    <a:cubicBezTo>
                      <a:pt x="48" y="141"/>
                      <a:pt x="51" y="143"/>
                      <a:pt x="54" y="143"/>
                    </a:cubicBezTo>
                    <a:cubicBezTo>
                      <a:pt x="64" y="143"/>
                      <a:pt x="64" y="143"/>
                      <a:pt x="64" y="143"/>
                    </a:cubicBezTo>
                    <a:cubicBezTo>
                      <a:pt x="67" y="143"/>
                      <a:pt x="69" y="141"/>
                      <a:pt x="69" y="139"/>
                    </a:cubicBezTo>
                    <a:cubicBezTo>
                      <a:pt x="90" y="133"/>
                      <a:pt x="106" y="115"/>
                      <a:pt x="108" y="94"/>
                    </a:cubicBezTo>
                    <a:cubicBezTo>
                      <a:pt x="109" y="91"/>
                      <a:pt x="107" y="85"/>
                      <a:pt x="100" y="8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063810" y="1581749"/>
            <a:ext cx="870751" cy="966362"/>
            <a:chOff x="2561044" y="1414234"/>
            <a:chExt cx="1161001" cy="1288482"/>
          </a:xfrm>
        </p:grpSpPr>
        <p:sp>
          <p:nvSpPr>
            <p:cNvPr id="19" name="Rectangle 18"/>
            <p:cNvSpPr/>
            <p:nvPr/>
          </p:nvSpPr>
          <p:spPr>
            <a:xfrm>
              <a:off x="2561044" y="1414234"/>
              <a:ext cx="11610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Customer</a:t>
              </a:r>
            </a:p>
          </p:txBody>
        </p:sp>
        <p:grpSp>
          <p:nvGrpSpPr>
            <p:cNvPr id="33" name="Group 27"/>
            <p:cNvGrpSpPr/>
            <p:nvPr/>
          </p:nvGrpSpPr>
          <p:grpSpPr>
            <a:xfrm>
              <a:off x="2643325" y="1740994"/>
              <a:ext cx="996434" cy="961722"/>
              <a:chOff x="943428" y="1943103"/>
              <a:chExt cx="825500" cy="8255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943428" y="1943103"/>
                <a:ext cx="825500" cy="825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srgbClr val="000000">
                    <a:alpha val="5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30" name="Freeform 20"/>
              <p:cNvSpPr>
                <a:spLocks noEditPoints="1"/>
              </p:cNvSpPr>
              <p:nvPr/>
            </p:nvSpPr>
            <p:spPr bwMode="auto">
              <a:xfrm>
                <a:off x="1150089" y="2103717"/>
                <a:ext cx="435428" cy="483642"/>
              </a:xfrm>
              <a:custGeom>
                <a:avLst/>
                <a:gdLst/>
                <a:ahLst/>
                <a:cxnLst>
                  <a:cxn ang="0">
                    <a:pos x="117" y="0"/>
                  </a:cxn>
                  <a:cxn ang="0">
                    <a:pos x="117" y="74"/>
                  </a:cxn>
                  <a:cxn ang="0">
                    <a:pos x="272" y="381"/>
                  </a:cxn>
                  <a:cxn ang="0">
                    <a:pos x="207" y="406"/>
                  </a:cxn>
                  <a:cxn ang="0">
                    <a:pos x="362" y="381"/>
                  </a:cxn>
                  <a:cxn ang="0">
                    <a:pos x="324" y="238"/>
                  </a:cxn>
                  <a:cxn ang="0">
                    <a:pos x="362" y="218"/>
                  </a:cxn>
                  <a:cxn ang="0">
                    <a:pos x="166" y="194"/>
                  </a:cxn>
                  <a:cxn ang="0">
                    <a:pos x="147" y="218"/>
                  </a:cxn>
                  <a:cxn ang="0">
                    <a:pos x="272" y="218"/>
                  </a:cxn>
                  <a:cxn ang="0">
                    <a:pos x="272" y="381"/>
                  </a:cxn>
                  <a:cxn ang="0">
                    <a:pos x="0" y="297"/>
                  </a:cxn>
                  <a:cxn ang="0">
                    <a:pos x="47" y="309"/>
                  </a:cxn>
                  <a:cxn ang="0">
                    <a:pos x="53" y="342"/>
                  </a:cxn>
                  <a:cxn ang="0">
                    <a:pos x="8" y="377"/>
                  </a:cxn>
                  <a:cxn ang="0">
                    <a:pos x="12" y="387"/>
                  </a:cxn>
                  <a:cxn ang="0">
                    <a:pos x="7" y="398"/>
                  </a:cxn>
                  <a:cxn ang="0">
                    <a:pos x="24" y="398"/>
                  </a:cxn>
                  <a:cxn ang="0">
                    <a:pos x="18" y="387"/>
                  </a:cxn>
                  <a:cxn ang="0">
                    <a:pos x="53" y="386"/>
                  </a:cxn>
                  <a:cxn ang="0">
                    <a:pos x="54" y="400"/>
                  </a:cxn>
                  <a:cxn ang="0">
                    <a:pos x="57" y="408"/>
                  </a:cxn>
                  <a:cxn ang="0">
                    <a:pos x="65" y="400"/>
                  </a:cxn>
                  <a:cxn ang="0">
                    <a:pos x="68" y="386"/>
                  </a:cxn>
                  <a:cxn ang="0">
                    <a:pos x="69" y="383"/>
                  </a:cxn>
                  <a:cxn ang="0">
                    <a:pos x="103" y="390"/>
                  </a:cxn>
                  <a:cxn ang="0">
                    <a:pos x="106" y="407"/>
                  </a:cxn>
                  <a:cxn ang="0">
                    <a:pos x="109" y="390"/>
                  </a:cxn>
                  <a:cxn ang="0">
                    <a:pos x="114" y="388"/>
                  </a:cxn>
                  <a:cxn ang="0">
                    <a:pos x="69" y="365"/>
                  </a:cxn>
                  <a:cxn ang="0">
                    <a:pos x="75" y="342"/>
                  </a:cxn>
                  <a:cxn ang="0">
                    <a:pos x="117" y="309"/>
                  </a:cxn>
                  <a:cxn ang="0">
                    <a:pos x="129" y="294"/>
                  </a:cxn>
                  <a:cxn ang="0">
                    <a:pos x="153" y="285"/>
                  </a:cxn>
                  <a:cxn ang="0">
                    <a:pos x="154" y="401"/>
                  </a:cxn>
                  <a:cxn ang="0">
                    <a:pos x="205" y="265"/>
                  </a:cxn>
                  <a:cxn ang="0">
                    <a:pos x="205" y="264"/>
                  </a:cxn>
                  <a:cxn ang="0">
                    <a:pos x="205" y="264"/>
                  </a:cxn>
                  <a:cxn ang="0">
                    <a:pos x="181" y="235"/>
                  </a:cxn>
                  <a:cxn ang="0">
                    <a:pos x="119" y="194"/>
                  </a:cxn>
                  <a:cxn ang="0">
                    <a:pos x="206" y="194"/>
                  </a:cxn>
                  <a:cxn ang="0">
                    <a:pos x="311" y="188"/>
                  </a:cxn>
                  <a:cxn ang="0">
                    <a:pos x="315" y="176"/>
                  </a:cxn>
                  <a:cxn ang="0">
                    <a:pos x="367" y="68"/>
                  </a:cxn>
                  <a:cxn ang="0">
                    <a:pos x="312" y="171"/>
                  </a:cxn>
                  <a:cxn ang="0">
                    <a:pos x="307" y="174"/>
                  </a:cxn>
                  <a:cxn ang="0">
                    <a:pos x="206" y="154"/>
                  </a:cxn>
                  <a:cxn ang="0">
                    <a:pos x="132" y="132"/>
                  </a:cxn>
                  <a:cxn ang="0">
                    <a:pos x="92" y="86"/>
                  </a:cxn>
                  <a:cxn ang="0">
                    <a:pos x="38" y="168"/>
                  </a:cxn>
                  <a:cxn ang="0">
                    <a:pos x="35" y="168"/>
                  </a:cxn>
                  <a:cxn ang="0">
                    <a:pos x="23" y="133"/>
                  </a:cxn>
                  <a:cxn ang="0">
                    <a:pos x="2" y="145"/>
                  </a:cxn>
                  <a:cxn ang="0">
                    <a:pos x="2" y="230"/>
                  </a:cxn>
                  <a:cxn ang="0">
                    <a:pos x="12" y="282"/>
                  </a:cxn>
                  <a:cxn ang="0">
                    <a:pos x="0" y="294"/>
                  </a:cxn>
                  <a:cxn ang="0">
                    <a:pos x="35" y="282"/>
                  </a:cxn>
                  <a:cxn ang="0">
                    <a:pos x="24" y="272"/>
                  </a:cxn>
                </a:cxnLst>
                <a:rect l="0" t="0" r="r" b="b"/>
                <a:pathLst>
                  <a:path w="367" h="408">
                    <a:moveTo>
                      <a:pt x="154" y="37"/>
                    </a:moveTo>
                    <a:cubicBezTo>
                      <a:pt x="154" y="16"/>
                      <a:pt x="137" y="0"/>
                      <a:pt x="117" y="0"/>
                    </a:cubicBezTo>
                    <a:cubicBezTo>
                      <a:pt x="97" y="0"/>
                      <a:pt x="80" y="16"/>
                      <a:pt x="80" y="37"/>
                    </a:cubicBezTo>
                    <a:cubicBezTo>
                      <a:pt x="80" y="57"/>
                      <a:pt x="97" y="74"/>
                      <a:pt x="117" y="74"/>
                    </a:cubicBezTo>
                    <a:cubicBezTo>
                      <a:pt x="137" y="74"/>
                      <a:pt x="154" y="57"/>
                      <a:pt x="154" y="37"/>
                    </a:cubicBezTo>
                    <a:close/>
                    <a:moveTo>
                      <a:pt x="272" y="381"/>
                    </a:moveTo>
                    <a:cubicBezTo>
                      <a:pt x="207" y="381"/>
                      <a:pt x="207" y="381"/>
                      <a:pt x="207" y="381"/>
                    </a:cubicBezTo>
                    <a:cubicBezTo>
                      <a:pt x="207" y="406"/>
                      <a:pt x="207" y="406"/>
                      <a:pt x="207" y="406"/>
                    </a:cubicBezTo>
                    <a:cubicBezTo>
                      <a:pt x="362" y="406"/>
                      <a:pt x="362" y="406"/>
                      <a:pt x="362" y="406"/>
                    </a:cubicBezTo>
                    <a:cubicBezTo>
                      <a:pt x="362" y="381"/>
                      <a:pt x="362" y="381"/>
                      <a:pt x="362" y="381"/>
                    </a:cubicBezTo>
                    <a:cubicBezTo>
                      <a:pt x="324" y="381"/>
                      <a:pt x="324" y="381"/>
                      <a:pt x="324" y="381"/>
                    </a:cubicBezTo>
                    <a:cubicBezTo>
                      <a:pt x="324" y="238"/>
                      <a:pt x="324" y="238"/>
                      <a:pt x="324" y="238"/>
                    </a:cubicBezTo>
                    <a:cubicBezTo>
                      <a:pt x="324" y="218"/>
                      <a:pt x="324" y="218"/>
                      <a:pt x="324" y="218"/>
                    </a:cubicBezTo>
                    <a:cubicBezTo>
                      <a:pt x="362" y="218"/>
                      <a:pt x="362" y="218"/>
                      <a:pt x="362" y="218"/>
                    </a:cubicBezTo>
                    <a:cubicBezTo>
                      <a:pt x="362" y="194"/>
                      <a:pt x="362" y="194"/>
                      <a:pt x="362" y="194"/>
                    </a:cubicBezTo>
                    <a:cubicBezTo>
                      <a:pt x="166" y="194"/>
                      <a:pt x="166" y="194"/>
                      <a:pt x="166" y="194"/>
                    </a:cubicBezTo>
                    <a:cubicBezTo>
                      <a:pt x="147" y="194"/>
                      <a:pt x="147" y="194"/>
                      <a:pt x="147" y="194"/>
                    </a:cubicBezTo>
                    <a:cubicBezTo>
                      <a:pt x="147" y="218"/>
                      <a:pt x="147" y="218"/>
                      <a:pt x="147" y="218"/>
                    </a:cubicBezTo>
                    <a:cubicBezTo>
                      <a:pt x="221" y="218"/>
                      <a:pt x="221" y="218"/>
                      <a:pt x="221" y="218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2" y="233"/>
                      <a:pt x="272" y="233"/>
                      <a:pt x="272" y="233"/>
                    </a:cubicBezTo>
                    <a:lnTo>
                      <a:pt x="272" y="381"/>
                    </a:lnTo>
                    <a:close/>
                    <a:moveTo>
                      <a:pt x="0" y="294"/>
                    </a:moveTo>
                    <a:cubicBezTo>
                      <a:pt x="0" y="297"/>
                      <a:pt x="0" y="297"/>
                      <a:pt x="0" y="297"/>
                    </a:cubicBezTo>
                    <a:cubicBezTo>
                      <a:pt x="0" y="303"/>
                      <a:pt x="6" y="309"/>
                      <a:pt x="12" y="309"/>
                    </a:cubicBezTo>
                    <a:cubicBezTo>
                      <a:pt x="47" y="309"/>
                      <a:pt x="47" y="309"/>
                      <a:pt x="47" y="309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53" y="342"/>
                      <a:pt x="53" y="342"/>
                      <a:pt x="53" y="342"/>
                    </a:cubicBezTo>
                    <a:cubicBezTo>
                      <a:pt x="53" y="365"/>
                      <a:pt x="53" y="365"/>
                      <a:pt x="53" y="365"/>
                    </a:cubicBezTo>
                    <a:cubicBezTo>
                      <a:pt x="8" y="377"/>
                      <a:pt x="8" y="377"/>
                      <a:pt x="8" y="377"/>
                    </a:cubicBezTo>
                    <a:cubicBezTo>
                      <a:pt x="8" y="388"/>
                      <a:pt x="8" y="388"/>
                      <a:pt x="8" y="388"/>
                    </a:cubicBezTo>
                    <a:cubicBezTo>
                      <a:pt x="12" y="387"/>
                      <a:pt x="12" y="387"/>
                      <a:pt x="12" y="387"/>
                    </a:cubicBezTo>
                    <a:cubicBezTo>
                      <a:pt x="12" y="390"/>
                      <a:pt x="12" y="390"/>
                      <a:pt x="12" y="390"/>
                    </a:cubicBezTo>
                    <a:cubicBezTo>
                      <a:pt x="9" y="391"/>
                      <a:pt x="7" y="394"/>
                      <a:pt x="7" y="398"/>
                    </a:cubicBezTo>
                    <a:cubicBezTo>
                      <a:pt x="7" y="403"/>
                      <a:pt x="11" y="407"/>
                      <a:pt x="15" y="407"/>
                    </a:cubicBezTo>
                    <a:cubicBezTo>
                      <a:pt x="20" y="407"/>
                      <a:pt x="24" y="403"/>
                      <a:pt x="24" y="398"/>
                    </a:cubicBezTo>
                    <a:cubicBezTo>
                      <a:pt x="24" y="394"/>
                      <a:pt x="22" y="391"/>
                      <a:pt x="18" y="390"/>
                    </a:cubicBezTo>
                    <a:cubicBezTo>
                      <a:pt x="18" y="387"/>
                      <a:pt x="18" y="387"/>
                      <a:pt x="18" y="387"/>
                    </a:cubicBezTo>
                    <a:cubicBezTo>
                      <a:pt x="53" y="383"/>
                      <a:pt x="53" y="383"/>
                      <a:pt x="53" y="383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4" y="386"/>
                      <a:pt x="54" y="386"/>
                      <a:pt x="54" y="386"/>
                    </a:cubicBezTo>
                    <a:cubicBezTo>
                      <a:pt x="54" y="400"/>
                      <a:pt x="54" y="400"/>
                      <a:pt x="54" y="400"/>
                    </a:cubicBezTo>
                    <a:cubicBezTo>
                      <a:pt x="57" y="400"/>
                      <a:pt x="57" y="400"/>
                      <a:pt x="57" y="400"/>
                    </a:cubicBezTo>
                    <a:cubicBezTo>
                      <a:pt x="57" y="408"/>
                      <a:pt x="57" y="408"/>
                      <a:pt x="57" y="408"/>
                    </a:cubicBezTo>
                    <a:cubicBezTo>
                      <a:pt x="65" y="408"/>
                      <a:pt x="65" y="408"/>
                      <a:pt x="65" y="408"/>
                    </a:cubicBezTo>
                    <a:cubicBezTo>
                      <a:pt x="65" y="400"/>
                      <a:pt x="65" y="400"/>
                      <a:pt x="65" y="400"/>
                    </a:cubicBezTo>
                    <a:cubicBezTo>
                      <a:pt x="68" y="400"/>
                      <a:pt x="68" y="400"/>
                      <a:pt x="68" y="400"/>
                    </a:cubicBezTo>
                    <a:cubicBezTo>
                      <a:pt x="68" y="386"/>
                      <a:pt x="68" y="386"/>
                      <a:pt x="68" y="386"/>
                    </a:cubicBezTo>
                    <a:cubicBezTo>
                      <a:pt x="69" y="386"/>
                      <a:pt x="69" y="386"/>
                      <a:pt x="69" y="386"/>
                    </a:cubicBezTo>
                    <a:cubicBezTo>
                      <a:pt x="69" y="383"/>
                      <a:pt x="69" y="383"/>
                      <a:pt x="69" y="383"/>
                    </a:cubicBezTo>
                    <a:cubicBezTo>
                      <a:pt x="103" y="387"/>
                      <a:pt x="103" y="387"/>
                      <a:pt x="103" y="387"/>
                    </a:cubicBezTo>
                    <a:cubicBezTo>
                      <a:pt x="103" y="390"/>
                      <a:pt x="103" y="390"/>
                      <a:pt x="103" y="390"/>
                    </a:cubicBezTo>
                    <a:cubicBezTo>
                      <a:pt x="100" y="391"/>
                      <a:pt x="97" y="394"/>
                      <a:pt x="97" y="398"/>
                    </a:cubicBezTo>
                    <a:cubicBezTo>
                      <a:pt x="97" y="403"/>
                      <a:pt x="101" y="407"/>
                      <a:pt x="106" y="407"/>
                    </a:cubicBezTo>
                    <a:cubicBezTo>
                      <a:pt x="111" y="407"/>
                      <a:pt x="115" y="403"/>
                      <a:pt x="115" y="398"/>
                    </a:cubicBezTo>
                    <a:cubicBezTo>
                      <a:pt x="115" y="394"/>
                      <a:pt x="112" y="391"/>
                      <a:pt x="109" y="390"/>
                    </a:cubicBezTo>
                    <a:cubicBezTo>
                      <a:pt x="109" y="387"/>
                      <a:pt x="109" y="387"/>
                      <a:pt x="109" y="387"/>
                    </a:cubicBezTo>
                    <a:cubicBezTo>
                      <a:pt x="114" y="388"/>
                      <a:pt x="114" y="388"/>
                      <a:pt x="114" y="388"/>
                    </a:cubicBezTo>
                    <a:cubicBezTo>
                      <a:pt x="114" y="377"/>
                      <a:pt x="114" y="377"/>
                      <a:pt x="114" y="377"/>
                    </a:cubicBezTo>
                    <a:cubicBezTo>
                      <a:pt x="69" y="365"/>
                      <a:pt x="69" y="365"/>
                      <a:pt x="69" y="365"/>
                    </a:cubicBezTo>
                    <a:cubicBezTo>
                      <a:pt x="69" y="342"/>
                      <a:pt x="69" y="342"/>
                      <a:pt x="69" y="342"/>
                    </a:cubicBezTo>
                    <a:cubicBezTo>
                      <a:pt x="75" y="342"/>
                      <a:pt x="75" y="342"/>
                      <a:pt x="75" y="342"/>
                    </a:cubicBezTo>
                    <a:cubicBezTo>
                      <a:pt x="75" y="309"/>
                      <a:pt x="75" y="309"/>
                      <a:pt x="75" y="309"/>
                    </a:cubicBezTo>
                    <a:cubicBezTo>
                      <a:pt x="117" y="309"/>
                      <a:pt x="117" y="309"/>
                      <a:pt x="117" y="309"/>
                    </a:cubicBezTo>
                    <a:cubicBezTo>
                      <a:pt x="124" y="309"/>
                      <a:pt x="129" y="303"/>
                      <a:pt x="129" y="297"/>
                    </a:cubicBezTo>
                    <a:cubicBezTo>
                      <a:pt x="129" y="294"/>
                      <a:pt x="129" y="294"/>
                      <a:pt x="129" y="294"/>
                    </a:cubicBezTo>
                    <a:cubicBezTo>
                      <a:pt x="129" y="290"/>
                      <a:pt x="127" y="287"/>
                      <a:pt x="124" y="285"/>
                    </a:cubicBezTo>
                    <a:cubicBezTo>
                      <a:pt x="153" y="285"/>
                      <a:pt x="153" y="285"/>
                      <a:pt x="153" y="285"/>
                    </a:cubicBezTo>
                    <a:cubicBezTo>
                      <a:pt x="135" y="374"/>
                      <a:pt x="135" y="374"/>
                      <a:pt x="135" y="374"/>
                    </a:cubicBezTo>
                    <a:cubicBezTo>
                      <a:pt x="133" y="386"/>
                      <a:pt x="141" y="398"/>
                      <a:pt x="154" y="401"/>
                    </a:cubicBezTo>
                    <a:cubicBezTo>
                      <a:pt x="167" y="403"/>
                      <a:pt x="179" y="395"/>
                      <a:pt x="181" y="384"/>
                    </a:cubicBezTo>
                    <a:cubicBezTo>
                      <a:pt x="205" y="265"/>
                      <a:pt x="205" y="265"/>
                      <a:pt x="205" y="265"/>
                    </a:cubicBezTo>
                    <a:cubicBezTo>
                      <a:pt x="205" y="265"/>
                      <a:pt x="205" y="265"/>
                      <a:pt x="205" y="264"/>
                    </a:cubicBezTo>
                    <a:cubicBezTo>
                      <a:pt x="205" y="264"/>
                      <a:pt x="205" y="264"/>
                      <a:pt x="205" y="264"/>
                    </a:cubicBezTo>
                    <a:cubicBezTo>
                      <a:pt x="205" y="264"/>
                      <a:pt x="205" y="264"/>
                      <a:pt x="205" y="264"/>
                    </a:cubicBezTo>
                    <a:cubicBezTo>
                      <a:pt x="205" y="264"/>
                      <a:pt x="205" y="264"/>
                      <a:pt x="205" y="264"/>
                    </a:cubicBezTo>
                    <a:cubicBezTo>
                      <a:pt x="205" y="262"/>
                      <a:pt x="205" y="260"/>
                      <a:pt x="205" y="258"/>
                    </a:cubicBezTo>
                    <a:cubicBezTo>
                      <a:pt x="204" y="245"/>
                      <a:pt x="194" y="235"/>
                      <a:pt x="181" y="235"/>
                    </a:cubicBezTo>
                    <a:cubicBezTo>
                      <a:pt x="110" y="235"/>
                      <a:pt x="110" y="235"/>
                      <a:pt x="110" y="235"/>
                    </a:cubicBezTo>
                    <a:cubicBezTo>
                      <a:pt x="119" y="194"/>
                      <a:pt x="119" y="194"/>
                      <a:pt x="119" y="194"/>
                    </a:cubicBezTo>
                    <a:cubicBezTo>
                      <a:pt x="166" y="194"/>
                      <a:pt x="166" y="194"/>
                      <a:pt x="166" y="194"/>
                    </a:cubicBezTo>
                    <a:cubicBezTo>
                      <a:pt x="206" y="194"/>
                      <a:pt x="206" y="194"/>
                      <a:pt x="206" y="194"/>
                    </a:cubicBezTo>
                    <a:cubicBezTo>
                      <a:pt x="213" y="194"/>
                      <a:pt x="217" y="190"/>
                      <a:pt x="219" y="188"/>
                    </a:cubicBezTo>
                    <a:cubicBezTo>
                      <a:pt x="311" y="188"/>
                      <a:pt x="311" y="188"/>
                      <a:pt x="311" y="188"/>
                    </a:cubicBezTo>
                    <a:cubicBezTo>
                      <a:pt x="311" y="178"/>
                      <a:pt x="311" y="178"/>
                      <a:pt x="311" y="178"/>
                    </a:cubicBezTo>
                    <a:cubicBezTo>
                      <a:pt x="313" y="178"/>
                      <a:pt x="314" y="177"/>
                      <a:pt x="315" y="176"/>
                    </a:cubicBezTo>
                    <a:cubicBezTo>
                      <a:pt x="325" y="180"/>
                      <a:pt x="325" y="180"/>
                      <a:pt x="325" y="180"/>
                    </a:cubicBezTo>
                    <a:cubicBezTo>
                      <a:pt x="367" y="68"/>
                      <a:pt x="367" y="68"/>
                      <a:pt x="367" y="68"/>
                    </a:cubicBezTo>
                    <a:cubicBezTo>
                      <a:pt x="353" y="63"/>
                      <a:pt x="353" y="63"/>
                      <a:pt x="353" y="63"/>
                    </a:cubicBezTo>
                    <a:cubicBezTo>
                      <a:pt x="312" y="171"/>
                      <a:pt x="312" y="171"/>
                      <a:pt x="312" y="171"/>
                    </a:cubicBezTo>
                    <a:cubicBezTo>
                      <a:pt x="312" y="171"/>
                      <a:pt x="311" y="170"/>
                      <a:pt x="311" y="170"/>
                    </a:cubicBezTo>
                    <a:cubicBezTo>
                      <a:pt x="309" y="170"/>
                      <a:pt x="307" y="172"/>
                      <a:pt x="307" y="174"/>
                    </a:cubicBezTo>
                    <a:cubicBezTo>
                      <a:pt x="307" y="174"/>
                      <a:pt x="225" y="174"/>
                      <a:pt x="225" y="174"/>
                    </a:cubicBezTo>
                    <a:cubicBezTo>
                      <a:pt x="225" y="163"/>
                      <a:pt x="217" y="154"/>
                      <a:pt x="206" y="154"/>
                    </a:cubicBezTo>
                    <a:cubicBezTo>
                      <a:pt x="127" y="154"/>
                      <a:pt x="127" y="154"/>
                      <a:pt x="127" y="154"/>
                    </a:cubicBezTo>
                    <a:cubicBezTo>
                      <a:pt x="132" y="132"/>
                      <a:pt x="132" y="132"/>
                      <a:pt x="132" y="132"/>
                    </a:cubicBezTo>
                    <a:cubicBezTo>
                      <a:pt x="136" y="112"/>
                      <a:pt x="124" y="93"/>
                      <a:pt x="104" y="89"/>
                    </a:cubicBezTo>
                    <a:cubicBezTo>
                      <a:pt x="92" y="86"/>
                      <a:pt x="92" y="86"/>
                      <a:pt x="92" y="86"/>
                    </a:cubicBezTo>
                    <a:cubicBezTo>
                      <a:pt x="73" y="82"/>
                      <a:pt x="53" y="95"/>
                      <a:pt x="49" y="114"/>
                    </a:cubicBezTo>
                    <a:cubicBezTo>
                      <a:pt x="38" y="168"/>
                      <a:pt x="38" y="168"/>
                      <a:pt x="38" y="168"/>
                    </a:cubicBezTo>
                    <a:cubicBezTo>
                      <a:pt x="35" y="183"/>
                      <a:pt x="35" y="183"/>
                      <a:pt x="35" y="183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5" y="145"/>
                      <a:pt x="35" y="145"/>
                      <a:pt x="35" y="145"/>
                    </a:cubicBezTo>
                    <a:cubicBezTo>
                      <a:pt x="35" y="138"/>
                      <a:pt x="29" y="133"/>
                      <a:pt x="23" y="133"/>
                    </a:cubicBezTo>
                    <a:cubicBezTo>
                      <a:pt x="14" y="133"/>
                      <a:pt x="14" y="133"/>
                      <a:pt x="14" y="133"/>
                    </a:cubicBezTo>
                    <a:cubicBezTo>
                      <a:pt x="7" y="133"/>
                      <a:pt x="2" y="138"/>
                      <a:pt x="2" y="145"/>
                    </a:cubicBezTo>
                    <a:cubicBezTo>
                      <a:pt x="2" y="170"/>
                      <a:pt x="2" y="170"/>
                      <a:pt x="2" y="170"/>
                    </a:cubicBezTo>
                    <a:cubicBezTo>
                      <a:pt x="2" y="230"/>
                      <a:pt x="2" y="230"/>
                      <a:pt x="2" y="230"/>
                    </a:cubicBezTo>
                    <a:cubicBezTo>
                      <a:pt x="2" y="237"/>
                      <a:pt x="6" y="242"/>
                      <a:pt x="12" y="242"/>
                    </a:cubicBezTo>
                    <a:cubicBezTo>
                      <a:pt x="12" y="282"/>
                      <a:pt x="12" y="282"/>
                      <a:pt x="12" y="282"/>
                    </a:cubicBezTo>
                    <a:cubicBezTo>
                      <a:pt x="12" y="282"/>
                      <a:pt x="12" y="282"/>
                      <a:pt x="12" y="282"/>
                    </a:cubicBezTo>
                    <a:cubicBezTo>
                      <a:pt x="6" y="282"/>
                      <a:pt x="0" y="288"/>
                      <a:pt x="0" y="294"/>
                    </a:cubicBezTo>
                    <a:close/>
                    <a:moveTo>
                      <a:pt x="24" y="272"/>
                    </a:moveTo>
                    <a:cubicBezTo>
                      <a:pt x="27" y="276"/>
                      <a:pt x="30" y="280"/>
                      <a:pt x="35" y="282"/>
                    </a:cubicBezTo>
                    <a:cubicBezTo>
                      <a:pt x="24" y="282"/>
                      <a:pt x="24" y="282"/>
                      <a:pt x="24" y="282"/>
                    </a:cubicBezTo>
                    <a:lnTo>
                      <a:pt x="24" y="27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FF"/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4466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4251" y="2804239"/>
            <a:ext cx="92870" cy="5875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58688" y="2207038"/>
            <a:ext cx="4021464" cy="385763"/>
            <a:chOff x="3030279" y="1782611"/>
            <a:chExt cx="5360555" cy="514350"/>
          </a:xfrm>
        </p:grpSpPr>
        <p:sp>
          <p:nvSpPr>
            <p:cNvPr id="29" name="Right Arrow 28"/>
            <p:cNvSpPr/>
            <p:nvPr/>
          </p:nvSpPr>
          <p:spPr>
            <a:xfrm>
              <a:off x="7019591" y="1782611"/>
              <a:ext cx="1371243" cy="51435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0" name="Left-Right Arrow 19"/>
            <p:cNvSpPr/>
            <p:nvPr/>
          </p:nvSpPr>
          <p:spPr bwMode="auto">
            <a:xfrm>
              <a:off x="3030279" y="1871008"/>
              <a:ext cx="5017685" cy="333831"/>
            </a:xfrm>
            <a:prstGeom prst="leftRightArrow">
              <a:avLst>
                <a:gd name="adj1" fmla="val 100000"/>
                <a:gd name="adj2" fmla="val 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814388" eaLnBrk="0" hangingPunct="0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Cisco Product Support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91481" y="3933584"/>
            <a:ext cx="3990061" cy="385763"/>
            <a:chOff x="3038744" y="3765637"/>
            <a:chExt cx="5318696" cy="514350"/>
          </a:xfrm>
        </p:grpSpPr>
        <p:sp>
          <p:nvSpPr>
            <p:cNvPr id="27" name="Right Arrow 26"/>
            <p:cNvSpPr/>
            <p:nvPr/>
          </p:nvSpPr>
          <p:spPr>
            <a:xfrm>
              <a:off x="6986197" y="3765637"/>
              <a:ext cx="1371243" cy="51435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1" name="Left-Right Arrow 20"/>
            <p:cNvSpPr/>
            <p:nvPr/>
          </p:nvSpPr>
          <p:spPr bwMode="auto">
            <a:xfrm>
              <a:off x="3038744" y="3856398"/>
              <a:ext cx="4972870" cy="333831"/>
            </a:xfrm>
            <a:prstGeom prst="leftRightArrow">
              <a:avLst>
                <a:gd name="adj1" fmla="val 97424"/>
                <a:gd name="adj2" fmla="val 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 defTabSz="814388" eaLnBrk="0" hangingPunct="0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Partner Product Support</a:t>
              </a:r>
            </a:p>
          </p:txBody>
        </p:sp>
      </p:grpSp>
      <p:sp>
        <p:nvSpPr>
          <p:cNvPr id="30" name="Isosceles Triangle 29"/>
          <p:cNvSpPr/>
          <p:nvPr/>
        </p:nvSpPr>
        <p:spPr>
          <a:xfrm rot="5400000">
            <a:off x="12888805" y="4639911"/>
            <a:ext cx="223472" cy="212249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13197513" y="2006615"/>
            <a:ext cx="223472" cy="212249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7771" y="2176106"/>
            <a:ext cx="8462123" cy="2565130"/>
            <a:chOff x="581443" y="1758461"/>
            <a:chExt cx="11279892" cy="2838939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0377430" y="4375150"/>
              <a:ext cx="1210418" cy="1588"/>
            </a:xfrm>
            <a:prstGeom prst="line">
              <a:avLst/>
            </a:prstGeom>
            <a:ln w="1270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6"/>
            <p:cNvSpPr>
              <a:spLocks noChangeArrowheads="1"/>
            </p:cNvSpPr>
            <p:nvPr/>
          </p:nvSpPr>
          <p:spPr bwMode="gray">
            <a:xfrm>
              <a:off x="8754058" y="3399316"/>
              <a:ext cx="1682146" cy="11980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endParaRPr lang="en-US" sz="1400" dirty="0">
                <a:solidFill>
                  <a:srgbClr val="6DB344"/>
                </a:solidFill>
                <a:cs typeface="Times New Roman" pitchFamily="18" charset="0"/>
              </a:endParaRPr>
            </a:p>
          </p:txBody>
        </p:sp>
        <p:sp>
          <p:nvSpPr>
            <p:cNvPr id="44" name="Rectangle 6"/>
            <p:cNvSpPr>
              <a:spLocks noChangeArrowheads="1"/>
            </p:cNvSpPr>
            <p:nvPr/>
          </p:nvSpPr>
          <p:spPr bwMode="gray">
            <a:xfrm>
              <a:off x="8652485" y="3342166"/>
              <a:ext cx="1682146" cy="11980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endParaRPr lang="en-US" sz="1400" dirty="0">
                <a:solidFill>
                  <a:srgbClr val="6DB344"/>
                </a:solidFill>
                <a:cs typeface="Times New Roman" pitchFamily="18" charset="0"/>
              </a:endParaRPr>
            </a:p>
          </p:txBody>
        </p:sp>
        <p:sp>
          <p:nvSpPr>
            <p:cNvPr id="43" name="Rectangle 6"/>
            <p:cNvSpPr>
              <a:spLocks noChangeArrowheads="1"/>
            </p:cNvSpPr>
            <p:nvPr/>
          </p:nvSpPr>
          <p:spPr bwMode="gray">
            <a:xfrm>
              <a:off x="8567840" y="3246916"/>
              <a:ext cx="1682146" cy="11980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endParaRPr lang="en-US" sz="1400" dirty="0">
                <a:solidFill>
                  <a:srgbClr val="6DB344"/>
                </a:solidFill>
                <a:cs typeface="Times New Roman" pitchFamily="18" charset="0"/>
              </a:endParaRPr>
            </a:p>
          </p:txBody>
        </p:sp>
        <p:sp>
          <p:nvSpPr>
            <p:cNvPr id="26" name="Rectangle 6"/>
            <p:cNvSpPr>
              <a:spLocks noChangeArrowheads="1"/>
            </p:cNvSpPr>
            <p:nvPr/>
          </p:nvSpPr>
          <p:spPr bwMode="gray">
            <a:xfrm>
              <a:off x="8457802" y="3177066"/>
              <a:ext cx="1682146" cy="11980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endParaRPr lang="en-US" sz="1400" dirty="0">
                <a:solidFill>
                  <a:srgbClr val="6DB344"/>
                </a:solidFill>
                <a:cs typeface="Times New Roman" pitchFamily="18" charset="0"/>
              </a:endParaRPr>
            </a:p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6DB344"/>
                  </a:solidFill>
                  <a:cs typeface="Times New Roman" pitchFamily="18" charset="0"/>
                </a:rPr>
                <a:t>Product-level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6DB344"/>
                  </a:solidFill>
                  <a:cs typeface="Times New Roman" pitchFamily="18" charset="0"/>
                </a:rPr>
                <a:t>Support</a:t>
              </a:r>
              <a:br>
                <a:rPr lang="en-US" sz="1400" dirty="0">
                  <a:solidFill>
                    <a:srgbClr val="6DB344"/>
                  </a:solidFill>
                  <a:cs typeface="Times New Roman" pitchFamily="18" charset="0"/>
                </a:rPr>
              </a:br>
              <a:endParaRPr lang="en-US" sz="1400" dirty="0">
                <a:solidFill>
                  <a:srgbClr val="6DB344"/>
                </a:solidFill>
                <a:cs typeface="Times New Roman" pitchFamily="18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81443" y="1758461"/>
              <a:ext cx="2042547" cy="2530230"/>
            </a:xfrm>
            <a:prstGeom prst="roundRect">
              <a:avLst>
                <a:gd name="adj" fmla="val 6468"/>
              </a:avLst>
            </a:prstGeom>
            <a:solidFill>
              <a:srgbClr val="004B6B"/>
            </a:solidFill>
            <a:ln>
              <a:noFill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dirty="0">
                  <a:solidFill>
                    <a:srgbClr val="FFFFFF"/>
                  </a:solidFill>
                  <a:cs typeface="Times New Roman" pitchFamily="18" charset="0"/>
                </a:rPr>
                <a:t>Customer</a:t>
              </a:r>
              <a:br>
                <a:rPr lang="en-US" dirty="0">
                  <a:solidFill>
                    <a:srgbClr val="FFFFFF"/>
                  </a:solidFill>
                  <a:cs typeface="Times New Roman" pitchFamily="18" charset="0"/>
                </a:rPr>
              </a:br>
              <a:r>
                <a:rPr lang="en-US" dirty="0">
                  <a:solidFill>
                    <a:srgbClr val="FFFFFF"/>
                  </a:solidFill>
                  <a:cs typeface="Times New Roman" pitchFamily="18" charset="0"/>
                </a:rPr>
                <a:t>or Channel Partner</a:t>
              </a:r>
            </a:p>
          </p:txBody>
        </p:sp>
        <p:sp>
          <p:nvSpPr>
            <p:cNvPr id="31" name="Rectangle 6"/>
            <p:cNvSpPr>
              <a:spLocks noChangeArrowheads="1"/>
            </p:cNvSpPr>
            <p:nvPr/>
          </p:nvSpPr>
          <p:spPr bwMode="gray">
            <a:xfrm rot="16200000">
              <a:off x="10445246" y="2097974"/>
              <a:ext cx="1187450" cy="7761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0096D6"/>
                  </a:solidFill>
                  <a:cs typeface="Times New Roman" pitchFamily="18" charset="0"/>
                </a:rPr>
                <a:t>Cisco</a:t>
              </a: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gray">
            <a:xfrm rot="16200000">
              <a:off x="10466658" y="2955073"/>
              <a:ext cx="1206500" cy="158285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6DB344"/>
                  </a:solidFill>
                  <a:cs typeface="Times New Roman" pitchFamily="18" charset="0"/>
                </a:rPr>
                <a:t>Solution 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6DB344"/>
                  </a:solidFill>
                  <a:cs typeface="Times New Roman" pitchFamily="18" charset="0"/>
                </a:rPr>
                <a:t>Technology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6DB344"/>
                  </a:solidFill>
                  <a:cs typeface="Times New Roman" pitchFamily="18" charset="0"/>
                </a:rPr>
                <a:t>Partners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0385895" y="3098800"/>
              <a:ext cx="1210418" cy="1588"/>
            </a:xfrm>
            <a:prstGeom prst="line">
              <a:avLst/>
            </a:prstGeom>
            <a:ln w="1270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377430" y="1873250"/>
              <a:ext cx="1210418" cy="1588"/>
            </a:xfrm>
            <a:prstGeom prst="line">
              <a:avLst/>
            </a:prstGeom>
            <a:ln w="1270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6"/>
            <p:cNvSpPr>
              <a:spLocks noChangeArrowheads="1"/>
            </p:cNvSpPr>
            <p:nvPr/>
          </p:nvSpPr>
          <p:spPr bwMode="gray">
            <a:xfrm>
              <a:off x="8442834" y="1866900"/>
              <a:ext cx="1682146" cy="118745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0096D6"/>
                  </a:solidFill>
                  <a:cs typeface="Times New Roman" pitchFamily="18" charset="0"/>
                </a:rPr>
                <a:t>Product-level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US" sz="1400" dirty="0">
                  <a:solidFill>
                    <a:srgbClr val="0096D6"/>
                  </a:solidFill>
                  <a:cs typeface="Times New Roman" pitchFamily="18" charset="0"/>
                </a:rPr>
                <a:t>Support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73301" y="2643959"/>
            <a:ext cx="4006850" cy="1244467"/>
            <a:chOff x="3030278" y="2382279"/>
            <a:chExt cx="5341076" cy="1294371"/>
          </a:xfrm>
        </p:grpSpPr>
        <p:sp>
          <p:nvSpPr>
            <p:cNvPr id="46" name="Right Arrow 45"/>
            <p:cNvSpPr/>
            <p:nvPr/>
          </p:nvSpPr>
          <p:spPr>
            <a:xfrm>
              <a:off x="6885038" y="2382279"/>
              <a:ext cx="1486316" cy="51435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rgbClr val="0070C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6885038" y="3162300"/>
              <a:ext cx="1486316" cy="51435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rgbClr val="0070C0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0" name="Left-Right Arrow 49"/>
            <p:cNvSpPr/>
            <p:nvPr/>
          </p:nvSpPr>
          <p:spPr bwMode="auto">
            <a:xfrm>
              <a:off x="3030278" y="2810808"/>
              <a:ext cx="1697010" cy="376892"/>
            </a:xfrm>
            <a:prstGeom prst="leftRightArrow">
              <a:avLst>
                <a:gd name="adj1" fmla="val 97424"/>
                <a:gd name="adj2" fmla="val 0"/>
              </a:avLst>
            </a:prstGeom>
            <a:gradFill flip="none" rotWithShape="1">
              <a:gsLst>
                <a:gs pos="0">
                  <a:schemeClr val="accent4"/>
                </a:gs>
                <a:gs pos="100000">
                  <a:srgbClr val="0070C0"/>
                </a:gs>
              </a:gsLst>
              <a:lin ang="1818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r" defTabSz="814388" eaLnBrk="0" hangingPunct="0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SSPT </a:t>
              </a:r>
            </a:p>
            <a:p>
              <a:pPr algn="r" defTabSz="814388" eaLnBrk="0" hangingPunct="0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Contract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680850" y="2406365"/>
              <a:ext cx="2209226" cy="1169706"/>
            </a:xfrm>
            <a:prstGeom prst="roundRect">
              <a:avLst>
                <a:gd name="adj" fmla="val 5993"/>
              </a:avLst>
            </a:prstGeom>
            <a:gradFill flip="none" rotWithShape="1">
              <a:gsLst>
                <a:gs pos="41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88321" y="2704972"/>
              <a:ext cx="2200759" cy="614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14388" eaLnBrk="0" hangingPunct="0">
                <a:lnSpc>
                  <a:spcPct val="90000"/>
                </a:lnSpc>
              </a:pPr>
              <a:r>
                <a:rPr lang="en-US" dirty="0">
                  <a:solidFill>
                    <a:srgbClr val="FFFFFF"/>
                  </a:solidFill>
                  <a:latin typeface="Arial"/>
                </a:rPr>
                <a:t>Cisco Solution Support </a:t>
              </a:r>
            </a:p>
          </p:txBody>
        </p:sp>
        <p:sp>
          <p:nvSpPr>
            <p:cNvPr id="48" name="Left-Right Arrow 47"/>
            <p:cNvSpPr/>
            <p:nvPr/>
          </p:nvSpPr>
          <p:spPr bwMode="auto">
            <a:xfrm>
              <a:off x="6923933" y="2462592"/>
              <a:ext cx="1311990" cy="333831"/>
            </a:xfrm>
            <a:prstGeom prst="leftRightArrow">
              <a:avLst>
                <a:gd name="adj1" fmla="val 97424"/>
                <a:gd name="adj2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814388" eaLnBrk="0" hangingPunct="0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Coordinate</a:t>
              </a:r>
            </a:p>
          </p:txBody>
        </p:sp>
        <p:sp>
          <p:nvSpPr>
            <p:cNvPr id="49" name="Left-Right Arrow 48"/>
            <p:cNvSpPr/>
            <p:nvPr/>
          </p:nvSpPr>
          <p:spPr bwMode="auto">
            <a:xfrm>
              <a:off x="6940862" y="3248963"/>
              <a:ext cx="1311990" cy="333831"/>
            </a:xfrm>
            <a:prstGeom prst="leftRightArrow">
              <a:avLst>
                <a:gd name="adj1" fmla="val 97424"/>
                <a:gd name="adj2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 defTabSz="814388" eaLnBrk="0" hangingPunct="0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Coordinate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69061" y="4898829"/>
            <a:ext cx="1518508" cy="904352"/>
          </a:xfrm>
          <a:prstGeom prst="rect">
            <a:avLst/>
          </a:prstGeom>
          <a:noFill/>
          <a:ln>
            <a:solidFill>
              <a:srgbClr val="0070C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r>
              <a:rPr lang="en-US" sz="1200" dirty="0">
                <a:solidFill>
                  <a:srgbClr val="ABDFF0">
                    <a:lumMod val="25000"/>
                  </a:srgbClr>
                </a:solidFill>
              </a:rPr>
              <a:t>Coordinate with both sources to solve problems in both areas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723846" y="4898829"/>
            <a:ext cx="2542233" cy="904352"/>
          </a:xfrm>
          <a:prstGeom prst="rect">
            <a:avLst/>
          </a:prstGeom>
          <a:noFill/>
          <a:ln>
            <a:solidFill>
              <a:srgbClr val="0070C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r>
              <a:rPr lang="en-US" sz="1200" dirty="0">
                <a:solidFill>
                  <a:srgbClr val="ABDFF0">
                    <a:lumMod val="25000"/>
                  </a:srgbClr>
                </a:solidFill>
              </a:rPr>
              <a:t>Access a team of Cisco DC Infrastructure experts who are ready to lead in resolution of any issues found within the supported infrastructure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36610" y="4898828"/>
            <a:ext cx="3024328" cy="904354"/>
          </a:xfrm>
          <a:prstGeom prst="rect">
            <a:avLst/>
          </a:prstGeom>
          <a:noFill/>
          <a:ln>
            <a:solidFill>
              <a:srgbClr val="0070C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r>
              <a:rPr lang="en-US" sz="1200" dirty="0">
                <a:solidFill>
                  <a:srgbClr val="ABDFF0">
                    <a:lumMod val="25000"/>
                  </a:srgbClr>
                </a:solidFill>
              </a:rPr>
              <a:t>The Solution Support team will work with you to resolve your issue, regardless of where that issue leads or who needs to be involved in resolution</a:t>
            </a:r>
          </a:p>
        </p:txBody>
      </p:sp>
      <p:sp>
        <p:nvSpPr>
          <p:cNvPr id="4" name="Oval 3"/>
          <p:cNvSpPr/>
          <p:nvPr/>
        </p:nvSpPr>
        <p:spPr>
          <a:xfrm>
            <a:off x="760223" y="4684950"/>
            <a:ext cx="338328" cy="3391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2" name="Oval 51"/>
          <p:cNvSpPr/>
          <p:nvPr/>
        </p:nvSpPr>
        <p:spPr>
          <a:xfrm>
            <a:off x="2531214" y="4686312"/>
            <a:ext cx="338328" cy="3391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5307870" y="4669821"/>
            <a:ext cx="338328" cy="3391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12-Point Star 6"/>
          <p:cNvSpPr/>
          <p:nvPr/>
        </p:nvSpPr>
        <p:spPr>
          <a:xfrm>
            <a:off x="1630239" y="1895080"/>
            <a:ext cx="1304970" cy="772036"/>
          </a:xfrm>
          <a:prstGeom prst="star1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96D6"/>
                </a:solidFill>
              </a:rPr>
              <a:t>UCS Issue</a:t>
            </a:r>
          </a:p>
        </p:txBody>
      </p:sp>
      <p:sp>
        <p:nvSpPr>
          <p:cNvPr id="41" name="12-Point Star 40"/>
          <p:cNvSpPr/>
          <p:nvPr/>
        </p:nvSpPr>
        <p:spPr>
          <a:xfrm>
            <a:off x="1693500" y="3787048"/>
            <a:ext cx="1376314" cy="772036"/>
          </a:xfrm>
          <a:prstGeom prst="star1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96D6"/>
                </a:solidFill>
              </a:rPr>
              <a:t>Storage Issue</a:t>
            </a:r>
          </a:p>
        </p:txBody>
      </p:sp>
      <p:sp>
        <p:nvSpPr>
          <p:cNvPr id="54" name="12-Point Star 53"/>
          <p:cNvSpPr/>
          <p:nvPr/>
        </p:nvSpPr>
        <p:spPr>
          <a:xfrm>
            <a:off x="1622304" y="2702737"/>
            <a:ext cx="1327047" cy="1074454"/>
          </a:xfrm>
          <a:prstGeom prst="star1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96D6"/>
                </a:solidFill>
              </a:rPr>
              <a:t>All issues may go to SSPT </a:t>
            </a:r>
          </a:p>
        </p:txBody>
      </p:sp>
      <p:sp>
        <p:nvSpPr>
          <p:cNvPr id="58" name="Title 27"/>
          <p:cNvSpPr>
            <a:spLocks noGrp="1"/>
          </p:cNvSpPr>
          <p:nvPr>
            <p:ph type="title"/>
          </p:nvPr>
        </p:nvSpPr>
        <p:spPr>
          <a:xfrm>
            <a:off x="417983" y="298992"/>
            <a:ext cx="8331213" cy="628650"/>
          </a:xfrm>
        </p:spPr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Cisco Solution Support Services (SSPT)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New Engagement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5359" y="1815005"/>
            <a:ext cx="356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rial"/>
              </a:rPr>
              <a:t>Original Engagement Model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69814" y="1558845"/>
            <a:ext cx="343076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6D6"/>
                </a:solidFill>
                <a:latin typeface="Arial"/>
              </a:rPr>
              <a:t>Now – Solution Support Engagement Model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5307404"/>
      </p:ext>
    </p:extLst>
  </p:cSld>
  <p:clrMapOvr>
    <a:masterClrMapping/>
  </p:clrMapOvr>
  <p:transition spd="med" advTm="2118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8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4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2" grpId="0" animBg="1"/>
      <p:bldP spid="51" grpId="0" animBg="1"/>
      <p:bldP spid="4" grpId="0" animBg="1"/>
      <p:bldP spid="52" grpId="0" animBg="1"/>
      <p:bldP spid="53" grpId="0" animBg="1"/>
      <p:bldP spid="7" grpId="0" animBg="1"/>
      <p:bldP spid="7" grpId="1" animBg="1"/>
      <p:bldP spid="41" grpId="0" animBg="1"/>
      <p:bldP spid="41" grpId="1" animBg="1"/>
      <p:bldP spid="54" grpId="0" animBg="1"/>
      <p:bldP spid="3" grpId="0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58200" y="6442075"/>
            <a:ext cx="685800" cy="228600"/>
          </a:xfrm>
        </p:spPr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460875" y="6442075"/>
            <a:ext cx="4683125" cy="3397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3116" y="330144"/>
            <a:ext cx="8337550" cy="535781"/>
          </a:xfrm>
        </p:spPr>
        <p:txBody>
          <a:bodyPr/>
          <a:lstStyle/>
          <a:p>
            <a:r>
              <a:rPr lang="en-US" dirty="0" err="1" smtClean="0"/>
              <a:t>FlexPod</a:t>
            </a: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nnovations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5886372" y="1744608"/>
            <a:ext cx="2921413" cy="324000"/>
          </a:xfrm>
          <a:prstGeom prst="roundRect">
            <a:avLst>
              <a:gd name="adj" fmla="val 4391"/>
            </a:avLst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lIns="121889" tIns="0" rIns="121889" bIns="0" anchor="ctr" anchorCtr="0"/>
          <a:lstStyle/>
          <a:p>
            <a:pPr algn="ctr"/>
            <a:r>
              <a:rPr lang="en-US" sz="2100" dirty="0">
                <a:solidFill>
                  <a:srgbClr val="0070C0"/>
                </a:solidFill>
                <a:latin typeface="Arial"/>
                <a:ea typeface="Arial"/>
                <a:cs typeface="Arial"/>
              </a:rPr>
              <a:t>Application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67771" y="1753644"/>
            <a:ext cx="3015755" cy="324000"/>
          </a:xfrm>
          <a:prstGeom prst="roundRect">
            <a:avLst>
              <a:gd name="adj" fmla="val 4391"/>
            </a:avLst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lIns="121889" tIns="0" rIns="121889" bIns="0" anchor="ctr" anchorCtr="0"/>
          <a:lstStyle/>
          <a:p>
            <a:r>
              <a:rPr lang="en-US" sz="2100" dirty="0">
                <a:solidFill>
                  <a:srgbClr val="8DC63F"/>
                </a:solidFill>
                <a:latin typeface="Arial"/>
                <a:ea typeface="Arial"/>
                <a:cs typeface="Arial"/>
              </a:rPr>
              <a:t>Infrastructure</a:t>
            </a: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593840" y="2181226"/>
            <a:ext cx="4550171" cy="2018120"/>
          </a:xfrm>
          <a:custGeom>
            <a:avLst/>
            <a:gdLst>
              <a:gd name="T0" fmla="*/ 102 w 355"/>
              <a:gd name="T1" fmla="*/ 0 h 155"/>
              <a:gd name="T2" fmla="*/ 355 w 355"/>
              <a:gd name="T3" fmla="*/ 0 h 155"/>
              <a:gd name="T4" fmla="*/ 355 w 355"/>
              <a:gd name="T5" fmla="*/ 116 h 155"/>
              <a:gd name="T6" fmla="*/ 102 w 355"/>
              <a:gd name="T7" fmla="*/ 116 h 155"/>
              <a:gd name="T8" fmla="*/ 0 w 355"/>
              <a:gd name="T9" fmla="*/ 155 h 155"/>
              <a:gd name="T10" fmla="*/ 0 w 355"/>
              <a:gd name="T11" fmla="*/ 139 h 155"/>
              <a:gd name="T12" fmla="*/ 102 w 355"/>
              <a:gd name="T13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155">
                <a:moveTo>
                  <a:pt x="102" y="0"/>
                </a:moveTo>
                <a:lnTo>
                  <a:pt x="355" y="0"/>
                </a:lnTo>
                <a:lnTo>
                  <a:pt x="355" y="116"/>
                </a:lnTo>
                <a:lnTo>
                  <a:pt x="102" y="116"/>
                </a:lnTo>
                <a:lnTo>
                  <a:pt x="0" y="155"/>
                </a:lnTo>
                <a:lnTo>
                  <a:pt x="0" y="139"/>
                </a:lnTo>
                <a:lnTo>
                  <a:pt x="102" y="0"/>
                </a:lnTo>
                <a:close/>
              </a:path>
            </a:pathLst>
          </a:custGeom>
          <a:solidFill>
            <a:srgbClr val="00B0F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889" tIns="60943" rIns="121889" bIns="609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54210">
              <a:buClr>
                <a:srgbClr val="00B0F0"/>
              </a:buClr>
            </a:pPr>
            <a:endParaRPr lang="en-US" sz="2100" dirty="0">
              <a:solidFill>
                <a:srgbClr val="F3D4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593831" y="2974756"/>
            <a:ext cx="4550170" cy="2472356"/>
          </a:xfrm>
          <a:custGeom>
            <a:avLst/>
            <a:gdLst>
              <a:gd name="T0" fmla="*/ 102 w 355"/>
              <a:gd name="T1" fmla="*/ 155 h 155"/>
              <a:gd name="T2" fmla="*/ 355 w 355"/>
              <a:gd name="T3" fmla="*/ 155 h 155"/>
              <a:gd name="T4" fmla="*/ 355 w 355"/>
              <a:gd name="T5" fmla="*/ 39 h 155"/>
              <a:gd name="T6" fmla="*/ 102 w 355"/>
              <a:gd name="T7" fmla="*/ 39 h 155"/>
              <a:gd name="T8" fmla="*/ 0 w 355"/>
              <a:gd name="T9" fmla="*/ 0 h 155"/>
              <a:gd name="T10" fmla="*/ 0 w 355"/>
              <a:gd name="T11" fmla="*/ 16 h 155"/>
              <a:gd name="T12" fmla="*/ 102 w 355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155">
                <a:moveTo>
                  <a:pt x="102" y="155"/>
                </a:moveTo>
                <a:lnTo>
                  <a:pt x="355" y="155"/>
                </a:lnTo>
                <a:lnTo>
                  <a:pt x="355" y="39"/>
                </a:lnTo>
                <a:lnTo>
                  <a:pt x="102" y="39"/>
                </a:lnTo>
                <a:lnTo>
                  <a:pt x="0" y="0"/>
                </a:lnTo>
                <a:lnTo>
                  <a:pt x="0" y="16"/>
                </a:lnTo>
                <a:lnTo>
                  <a:pt x="102" y="155"/>
                </a:lnTo>
                <a:close/>
              </a:path>
            </a:pathLst>
          </a:custGeom>
          <a:solidFill>
            <a:srgbClr val="0067C5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889" tIns="60943" rIns="121889" bIns="609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54210">
              <a:buClr>
                <a:srgbClr val="00B0F0"/>
              </a:buClr>
              <a:defRPr/>
            </a:pPr>
            <a:endParaRPr lang="en-US" sz="2100" kern="0" dirty="0">
              <a:solidFill>
                <a:srgbClr val="F3D4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" name="Rectangle 43"/>
          <p:cNvSpPr>
            <a:spLocks noChangeArrowheads="1"/>
          </p:cNvSpPr>
          <p:nvPr/>
        </p:nvSpPr>
        <p:spPr bwMode="auto">
          <a:xfrm>
            <a:off x="6602613" y="3872991"/>
            <a:ext cx="2497197" cy="1143079"/>
          </a:xfrm>
          <a:prstGeom prst="round2DiagRect">
            <a:avLst>
              <a:gd name="adj1" fmla="val 0"/>
              <a:gd name="adj2" fmla="val 0"/>
            </a:avLst>
          </a:prstGeom>
          <a:noFill/>
          <a:ln w="28575">
            <a:noFill/>
            <a:miter lim="800000"/>
            <a:headEnd/>
            <a:tailEnd/>
          </a:ln>
          <a:effectLst/>
          <a:extLst/>
        </p:spPr>
        <p:txBody>
          <a:bodyPr wrap="square" lIns="95975" tIns="48755" rIns="0" bIns="73133" anchor="ctr">
            <a:noAutofit/>
          </a:bodyPr>
          <a:lstStyle/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SzPct val="80000"/>
              <a:buFont typeface="Wingdings" charset="2"/>
              <a:buChar char="§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Cisco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UCS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Director </a:t>
            </a:r>
          </a:p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SzPct val="80000"/>
              <a:buFont typeface="Wingdings" charset="2"/>
              <a:buChar char="§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OpenStack</a:t>
            </a:r>
          </a:p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SzPct val="80000"/>
              <a:buFont typeface="Wingdings" charset="2"/>
              <a:buChar char="§"/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Microsoft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 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Private Cloud </a:t>
            </a:r>
            <a:b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Fast Track 4.0</a:t>
            </a: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6602604" y="2377141"/>
            <a:ext cx="2497196" cy="1137533"/>
          </a:xfrm>
          <a:prstGeom prst="round2DiagRect">
            <a:avLst>
              <a:gd name="adj1" fmla="val 0"/>
              <a:gd name="adj2" fmla="val 0"/>
            </a:avLst>
          </a:prstGeom>
          <a:noFill/>
          <a:ln w="28575">
            <a:noFill/>
            <a:miter lim="800000"/>
            <a:headEnd/>
            <a:tailEnd/>
          </a:ln>
          <a:effectLst/>
          <a:extLst/>
        </p:spPr>
        <p:txBody>
          <a:bodyPr wrap="square" lIns="95975" tIns="48755" rIns="48755" bIns="73133" anchor="ctr">
            <a:noAutofit/>
          </a:bodyPr>
          <a:lstStyle/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buSzPct val="80000"/>
              <a:buFont typeface="Wingdings" charset="2"/>
              <a:buChar char="§"/>
              <a:tabLst>
                <a:tab pos="228582" algn="l"/>
              </a:tabLst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SharePoint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with ACI</a:t>
            </a:r>
          </a:p>
          <a:p>
            <a:pPr marL="112704" indent="-112704" defTabSz="812556" eaLnBrk="0" hangingPunct="0">
              <a:lnSpc>
                <a:spcPct val="80000"/>
              </a:lnSpc>
              <a:spcBef>
                <a:spcPts val="450"/>
              </a:spcBef>
              <a:buSzPct val="80000"/>
              <a:buFont typeface="Wingdings" charset="2"/>
              <a:buChar char="§"/>
              <a:tabLst>
                <a:tab pos="228582" algn="l"/>
              </a:tabLst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Exchange with ACI</a:t>
            </a:r>
          </a:p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buSzPct val="80000"/>
              <a:buFont typeface="Wingdings" charset="2"/>
              <a:buChar char="§"/>
              <a:tabLst>
                <a:tab pos="228582" algn="l"/>
              </a:tabLst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SAP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HANA with ACI</a:t>
            </a:r>
          </a:p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buSzPct val="80000"/>
              <a:buFont typeface="Wingdings" charset="2"/>
              <a:buChar char="§"/>
              <a:tabLst>
                <a:tab pos="228582" algn="l"/>
              </a:tabLst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Oracle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RAC with all flash</a:t>
            </a:r>
          </a:p>
          <a:p>
            <a:pPr marL="112704" indent="-112704" defTabSz="812556" eaLnBrk="0" hangingPunct="0">
              <a:lnSpc>
                <a:spcPct val="90000"/>
              </a:lnSpc>
              <a:spcBef>
                <a:spcPts val="450"/>
              </a:spcBef>
              <a:buSzPct val="80000"/>
              <a:buFont typeface="Wingdings" charset="2"/>
              <a:buChar char="§"/>
              <a:tabLst>
                <a:tab pos="228582" algn="l"/>
              </a:tabLst>
            </a:pP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VDI (Citrix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, VMware</a:t>
            </a:r>
            <a:r>
              <a:rPr lang="en-US" sz="12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  <a:r>
              <a:rPr lang="en-US" sz="12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) all flash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 flipH="1">
            <a:off x="4" y="3209017"/>
            <a:ext cx="4529659" cy="1158764"/>
          </a:xfrm>
          <a:custGeom>
            <a:avLst/>
            <a:gdLst>
              <a:gd name="T0" fmla="*/ 102 w 355"/>
              <a:gd name="T1" fmla="*/ 0 h 116"/>
              <a:gd name="T2" fmla="*/ 355 w 355"/>
              <a:gd name="T3" fmla="*/ 0 h 116"/>
              <a:gd name="T4" fmla="*/ 355 w 355"/>
              <a:gd name="T5" fmla="*/ 116 h 116"/>
              <a:gd name="T6" fmla="*/ 102 w 355"/>
              <a:gd name="T7" fmla="*/ 116 h 116"/>
              <a:gd name="T8" fmla="*/ 0 w 355"/>
              <a:gd name="T9" fmla="*/ 77 h 116"/>
              <a:gd name="T10" fmla="*/ 0 w 355"/>
              <a:gd name="T11" fmla="*/ 39 h 116"/>
              <a:gd name="T12" fmla="*/ 102 w 355"/>
              <a:gd name="T13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116">
                <a:moveTo>
                  <a:pt x="102" y="0"/>
                </a:moveTo>
                <a:lnTo>
                  <a:pt x="355" y="0"/>
                </a:lnTo>
                <a:lnTo>
                  <a:pt x="355" y="116"/>
                </a:lnTo>
                <a:lnTo>
                  <a:pt x="102" y="116"/>
                </a:lnTo>
                <a:lnTo>
                  <a:pt x="0" y="77"/>
                </a:lnTo>
                <a:lnTo>
                  <a:pt x="0" y="39"/>
                </a:lnTo>
                <a:lnTo>
                  <a:pt x="102" y="0"/>
                </a:lnTo>
                <a:close/>
              </a:path>
            </a:pathLst>
          </a:custGeom>
          <a:solidFill>
            <a:srgbClr val="8DC63F">
              <a:lumMod val="75000"/>
              <a:alpha val="80000"/>
            </a:srgbClr>
          </a:solidFill>
          <a:ln w="28575" cap="flat" cmpd="sng" algn="ctr">
            <a:solidFill>
              <a:sysClr val="window" lastClr="FFFFFF">
                <a:alpha val="3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889" tIns="60943" rIns="121889" bIns="609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386982">
              <a:buClr>
                <a:srgbClr val="00B0F0"/>
              </a:buClr>
              <a:defRPr/>
            </a:pPr>
            <a:endParaRPr lang="en-US" sz="2100" kern="0" dirty="0">
              <a:solidFill>
                <a:srgbClr val="F3D4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" name="Freeform 8"/>
          <p:cNvSpPr>
            <a:spLocks/>
          </p:cNvSpPr>
          <p:nvPr/>
        </p:nvSpPr>
        <p:spPr bwMode="auto">
          <a:xfrm flipH="1">
            <a:off x="0" y="2186392"/>
            <a:ext cx="4529660" cy="1412210"/>
          </a:xfrm>
          <a:custGeom>
            <a:avLst/>
            <a:gdLst>
              <a:gd name="T0" fmla="*/ 102 w 355"/>
              <a:gd name="T1" fmla="*/ 0 h 155"/>
              <a:gd name="T2" fmla="*/ 355 w 355"/>
              <a:gd name="T3" fmla="*/ 0 h 155"/>
              <a:gd name="T4" fmla="*/ 355 w 355"/>
              <a:gd name="T5" fmla="*/ 116 h 155"/>
              <a:gd name="T6" fmla="*/ 102 w 355"/>
              <a:gd name="T7" fmla="*/ 116 h 155"/>
              <a:gd name="T8" fmla="*/ 0 w 355"/>
              <a:gd name="T9" fmla="*/ 155 h 155"/>
              <a:gd name="T10" fmla="*/ 0 w 355"/>
              <a:gd name="T11" fmla="*/ 139 h 155"/>
              <a:gd name="T12" fmla="*/ 102 w 355"/>
              <a:gd name="T13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155">
                <a:moveTo>
                  <a:pt x="102" y="0"/>
                </a:moveTo>
                <a:lnTo>
                  <a:pt x="355" y="0"/>
                </a:lnTo>
                <a:lnTo>
                  <a:pt x="355" y="116"/>
                </a:lnTo>
                <a:lnTo>
                  <a:pt x="102" y="116"/>
                </a:lnTo>
                <a:lnTo>
                  <a:pt x="0" y="155"/>
                </a:lnTo>
                <a:lnTo>
                  <a:pt x="0" y="139"/>
                </a:lnTo>
                <a:lnTo>
                  <a:pt x="102" y="0"/>
                </a:lnTo>
                <a:close/>
              </a:path>
            </a:pathLst>
          </a:custGeom>
          <a:solidFill>
            <a:srgbClr val="8DC63F"/>
          </a:solidFill>
          <a:ln w="28575" cap="flat" cmpd="sng" algn="ctr">
            <a:solidFill>
              <a:sysClr val="window" lastClr="FFFFFF">
                <a:alpha val="3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889" tIns="60943" rIns="121889" bIns="609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54210">
              <a:buClr>
                <a:srgbClr val="00B0F0"/>
              </a:buClr>
              <a:defRPr/>
            </a:pPr>
            <a:endParaRPr lang="en-US" sz="2100" kern="0" dirty="0">
              <a:solidFill>
                <a:srgbClr val="F3D4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 flipH="1">
            <a:off x="0" y="3978199"/>
            <a:ext cx="4529660" cy="1475666"/>
          </a:xfrm>
          <a:custGeom>
            <a:avLst/>
            <a:gdLst>
              <a:gd name="T0" fmla="*/ 102 w 355"/>
              <a:gd name="T1" fmla="*/ 155 h 155"/>
              <a:gd name="T2" fmla="*/ 355 w 355"/>
              <a:gd name="T3" fmla="*/ 155 h 155"/>
              <a:gd name="T4" fmla="*/ 355 w 355"/>
              <a:gd name="T5" fmla="*/ 39 h 155"/>
              <a:gd name="T6" fmla="*/ 102 w 355"/>
              <a:gd name="T7" fmla="*/ 39 h 155"/>
              <a:gd name="T8" fmla="*/ 0 w 355"/>
              <a:gd name="T9" fmla="*/ 0 h 155"/>
              <a:gd name="T10" fmla="*/ 0 w 355"/>
              <a:gd name="T11" fmla="*/ 16 h 155"/>
              <a:gd name="T12" fmla="*/ 102 w 355"/>
              <a:gd name="T13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" h="155">
                <a:moveTo>
                  <a:pt x="102" y="155"/>
                </a:moveTo>
                <a:lnTo>
                  <a:pt x="355" y="155"/>
                </a:lnTo>
                <a:lnTo>
                  <a:pt x="355" y="39"/>
                </a:lnTo>
                <a:lnTo>
                  <a:pt x="102" y="39"/>
                </a:lnTo>
                <a:lnTo>
                  <a:pt x="0" y="0"/>
                </a:lnTo>
                <a:lnTo>
                  <a:pt x="0" y="16"/>
                </a:lnTo>
                <a:lnTo>
                  <a:pt x="102" y="155"/>
                </a:lnTo>
                <a:close/>
              </a:path>
            </a:pathLst>
          </a:custGeom>
          <a:solidFill>
            <a:srgbClr val="8DC63F">
              <a:lumMod val="75000"/>
            </a:srgbClr>
          </a:solidFill>
          <a:ln w="28575" cap="flat" cmpd="sng" algn="ctr">
            <a:solidFill>
              <a:sysClr val="window" lastClr="FFFFFF">
                <a:alpha val="30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21889" tIns="60943" rIns="121889" bIns="609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54210">
              <a:buClr>
                <a:srgbClr val="00B0F0"/>
              </a:buClr>
              <a:defRPr/>
            </a:pPr>
            <a:endParaRPr lang="en-US" sz="2100" kern="0" dirty="0">
              <a:solidFill>
                <a:srgbClr val="F3D4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5372558" y="3793945"/>
            <a:ext cx="1264623" cy="711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465" tIns="54732" rIns="109465" bIns="54732" anchor="ctr" anchorCtr="0">
            <a:spAutoFit/>
          </a:bodyPr>
          <a:lstStyle/>
          <a:p>
            <a:pPr defTabSz="812556">
              <a:lnSpc>
                <a:spcPct val="93000"/>
              </a:lnSpc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Cloud and</a:t>
            </a:r>
            <a:b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Management</a:t>
            </a:r>
            <a:b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Solutions</a:t>
            </a:r>
          </a:p>
        </p:txBody>
      </p:sp>
      <p:sp>
        <p:nvSpPr>
          <p:cNvPr id="17" name="Round Diagonal Corner Rectangle 149"/>
          <p:cNvSpPr>
            <a:spLocks/>
          </p:cNvSpPr>
          <p:nvPr/>
        </p:nvSpPr>
        <p:spPr bwMode="auto">
          <a:xfrm>
            <a:off x="197700" y="4699551"/>
            <a:ext cx="749189" cy="396710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2" tIns="27430" rIns="91432" bIns="45716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Clr>
                <a:srgbClr val="FEC60B"/>
              </a:buClr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All-flash</a:t>
            </a:r>
          </a:p>
          <a:p>
            <a:pPr>
              <a:lnSpc>
                <a:spcPct val="90000"/>
              </a:lnSpc>
              <a:buClr>
                <a:srgbClr val="FEC60B"/>
              </a:buClr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FlexPod</a:t>
            </a:r>
          </a:p>
        </p:txBody>
      </p:sp>
      <p:sp>
        <p:nvSpPr>
          <p:cNvPr id="18" name="TextBox 153"/>
          <p:cNvSpPr txBox="1"/>
          <p:nvPr/>
        </p:nvSpPr>
        <p:spPr>
          <a:xfrm>
            <a:off x="1767072" y="5125816"/>
            <a:ext cx="65" cy="169277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>
                <a:srgbClr val="85C128"/>
              </a:buClr>
            </a:pPr>
            <a:endParaRPr lang="en-US" sz="11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" name="Round Diagonal Corner Rectangle 136"/>
          <p:cNvSpPr>
            <a:spLocks/>
          </p:cNvSpPr>
          <p:nvPr/>
        </p:nvSpPr>
        <p:spPr bwMode="auto">
          <a:xfrm>
            <a:off x="209550" y="3501373"/>
            <a:ext cx="1039888" cy="592879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2" tIns="27430" rIns="91432" bIns="45716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Clr>
                <a:srgbClr val="FEC60B"/>
              </a:buClr>
            </a:pPr>
            <a:r>
              <a:rPr lang="en-US" sz="13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ACI-enabled </a:t>
            </a:r>
          </a:p>
          <a:p>
            <a:pPr>
              <a:lnSpc>
                <a:spcPct val="90000"/>
              </a:lnSpc>
              <a:buClr>
                <a:srgbClr val="FEC60B"/>
              </a:buClr>
            </a:pPr>
            <a:r>
              <a:rPr lang="en-US" sz="13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FlexPod</a:t>
            </a:r>
          </a:p>
          <a:p>
            <a:pPr>
              <a:lnSpc>
                <a:spcPct val="90000"/>
              </a:lnSpc>
              <a:buClr>
                <a:srgbClr val="FEC60B"/>
              </a:buClr>
            </a:pPr>
            <a:r>
              <a:rPr lang="en-US" sz="9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Including storage</a:t>
            </a:r>
          </a:p>
        </p:txBody>
      </p:sp>
      <p:sp>
        <p:nvSpPr>
          <p:cNvPr id="20" name="Round Diagonal Corner Rectangle 142"/>
          <p:cNvSpPr>
            <a:spLocks/>
          </p:cNvSpPr>
          <p:nvPr/>
        </p:nvSpPr>
        <p:spPr bwMode="auto">
          <a:xfrm>
            <a:off x="196448" y="2423392"/>
            <a:ext cx="1193416" cy="600458"/>
          </a:xfrm>
          <a:prstGeom prst="round2DiagRect">
            <a:avLst>
              <a:gd name="adj1" fmla="val 0"/>
              <a:gd name="adj2" fmla="val 0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32" tIns="27430" rIns="91432" bIns="45716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buClr>
                <a:srgbClr val="FEC60B"/>
              </a:buClr>
              <a:buFont typeface="Wingdings 2" pitchFamily="18" charset="2"/>
              <a:buNone/>
            </a:pPr>
            <a:r>
              <a:rPr lang="en-US" sz="13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FlexPod</a:t>
            </a:r>
            <a:r>
              <a:rPr lang="en-US" sz="1300" baseline="30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®</a:t>
            </a:r>
          </a:p>
          <a:p>
            <a:pPr>
              <a:lnSpc>
                <a:spcPct val="90000"/>
              </a:lnSpc>
              <a:buClr>
                <a:srgbClr val="FEC60B"/>
              </a:buClr>
              <a:buFont typeface="Wingdings 2" pitchFamily="18" charset="2"/>
              <a:buNone/>
            </a:pPr>
            <a:r>
              <a:rPr lang="en-US" sz="13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with UCS Mini</a:t>
            </a:r>
          </a:p>
          <a:p>
            <a:pPr>
              <a:lnSpc>
                <a:spcPct val="90000"/>
              </a:lnSpc>
              <a:buClr>
                <a:srgbClr val="FEC60B"/>
              </a:buClr>
              <a:buFont typeface="Wingdings 2" pitchFamily="18" charset="2"/>
              <a:buNone/>
            </a:pPr>
            <a:r>
              <a:rPr lang="en-US" sz="9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Validation coming </a:t>
            </a:r>
            <a:br>
              <a:rPr lang="en-US" sz="9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9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soon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91307" y="4633255"/>
            <a:ext cx="568685" cy="680222"/>
            <a:chOff x="1737091" y="5034671"/>
            <a:chExt cx="758049" cy="906963"/>
          </a:xfrm>
        </p:grpSpPr>
        <p:grpSp>
          <p:nvGrpSpPr>
            <p:cNvPr id="22" name="Group 85"/>
            <p:cNvGrpSpPr/>
            <p:nvPr/>
          </p:nvGrpSpPr>
          <p:grpSpPr>
            <a:xfrm>
              <a:off x="1737091" y="5034671"/>
              <a:ext cx="758049" cy="509663"/>
              <a:chOff x="1575719" y="1687838"/>
              <a:chExt cx="832912" cy="559807"/>
            </a:xfrm>
          </p:grpSpPr>
          <p:pic>
            <p:nvPicPr>
              <p:cNvPr id="24" name="Picture 90" descr="C:\Users\snick\Documents\NetApp\Brand\Product\UCS C200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228" y="1781680"/>
                <a:ext cx="777894" cy="120891"/>
              </a:xfrm>
              <a:prstGeom prst="rect">
                <a:avLst/>
              </a:prstGeom>
              <a:noFill/>
              <a:ln w="3175" cmpd="sng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91" descr="C:\Users\snick\Documents\NetApp\Brand\Product\UCS C200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228" y="1687838"/>
                <a:ext cx="777894" cy="120891"/>
              </a:xfrm>
              <a:prstGeom prst="rect">
                <a:avLst/>
              </a:prstGeom>
              <a:noFill/>
              <a:ln w="3175" cmpd="sng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92" descr="C:\Users\snick\Documents\NetApp\Brand\Product\UCS C200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228" y="1866185"/>
                <a:ext cx="777894" cy="120891"/>
              </a:xfrm>
              <a:prstGeom prst="rect">
                <a:avLst/>
              </a:prstGeom>
              <a:noFill/>
              <a:ln w="3175" cmpd="sng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93" descr="C:\Users\snick\Documents\NetApp\Brand\Product\UCS C200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3228" y="1960673"/>
                <a:ext cx="777894" cy="120891"/>
              </a:xfrm>
              <a:prstGeom prst="rect">
                <a:avLst/>
              </a:prstGeom>
              <a:noFill/>
              <a:ln w="3175" cmpd="sng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C:\Users\snick\Documents\NetApp\Brand\Product\Cisco\Nexus 3048.png"/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575719" y="2057145"/>
                <a:ext cx="832912" cy="190500"/>
              </a:xfrm>
              <a:prstGeom prst="rect">
                <a:avLst/>
              </a:prstGeom>
              <a:noFill/>
              <a:ln w="3175" cmpd="sng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2" descr="FAS8000-perspecitive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77538" y="5539351"/>
              <a:ext cx="698318" cy="40228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460436" y="3295911"/>
            <a:ext cx="430420" cy="1005121"/>
            <a:chOff x="1400512" y="2432480"/>
            <a:chExt cx="383135" cy="953232"/>
          </a:xfrm>
        </p:grpSpPr>
        <p:pic>
          <p:nvPicPr>
            <p:cNvPr id="30" name="Picture 41" descr="CiscoUCS-Bserie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00512" y="2432480"/>
              <a:ext cx="383135" cy="326595"/>
            </a:xfrm>
            <a:prstGeom prst="rect">
              <a:avLst/>
            </a:prstGeom>
            <a:noFill/>
            <a:ln w="3175" cmpd="sng">
              <a:noFill/>
              <a:miter lim="800000"/>
              <a:headEnd/>
              <a:tailEnd/>
            </a:ln>
          </p:spPr>
        </p:pic>
        <p:pic>
          <p:nvPicPr>
            <p:cNvPr id="31" name="Picture 14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06479" y="2765426"/>
              <a:ext cx="369420" cy="400050"/>
            </a:xfrm>
            <a:prstGeom prst="rect">
              <a:avLst/>
            </a:prstGeom>
            <a:ln w="3175" cmpd="sng">
              <a:noFill/>
            </a:ln>
          </p:spPr>
        </p:pic>
        <p:pic>
          <p:nvPicPr>
            <p:cNvPr id="32" name="Picture 31" descr="FAS3200-Series-High-Availability-Pair.gif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27" r="1"/>
            <a:stretch/>
          </p:blipFill>
          <p:spPr bwMode="auto">
            <a:xfrm>
              <a:off x="1416388" y="3174207"/>
              <a:ext cx="361949" cy="211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3" name="Group 32"/>
          <p:cNvGrpSpPr/>
          <p:nvPr/>
        </p:nvGrpSpPr>
        <p:grpSpPr>
          <a:xfrm>
            <a:off x="1464594" y="2497085"/>
            <a:ext cx="421309" cy="456469"/>
            <a:chOff x="1906444" y="2225717"/>
            <a:chExt cx="455251" cy="493372"/>
          </a:xfrm>
        </p:grpSpPr>
        <p:pic>
          <p:nvPicPr>
            <p:cNvPr id="34" name="Picture 33" descr="FAS3200.gif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556" r="-1"/>
            <a:stretch/>
          </p:blipFill>
          <p:spPr bwMode="auto">
            <a:xfrm>
              <a:off x="1916943" y="2590488"/>
              <a:ext cx="444752" cy="128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41" descr="CiscoUCS-Bserie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06444" y="2225717"/>
              <a:ext cx="449068" cy="275035"/>
            </a:xfrm>
            <a:prstGeom prst="rect">
              <a:avLst/>
            </a:prstGeom>
            <a:noFill/>
            <a:ln w="3175" cmpd="sng">
              <a:noFill/>
              <a:miter lim="800000"/>
              <a:headEnd/>
              <a:tailEnd/>
            </a:ln>
          </p:spPr>
        </p:pic>
      </p:grpSp>
      <p:sp>
        <p:nvSpPr>
          <p:cNvPr id="36" name="Right Triangle 35"/>
          <p:cNvSpPr/>
          <p:nvPr/>
        </p:nvSpPr>
        <p:spPr>
          <a:xfrm>
            <a:off x="5171846" y="3209132"/>
            <a:ext cx="751866" cy="388452"/>
          </a:xfrm>
          <a:prstGeom prst="rtTriangle">
            <a:avLst/>
          </a:prstGeom>
          <a:solidFill>
            <a:srgbClr val="00B0F0"/>
          </a:solidFill>
          <a:ln w="12700" cap="flat" cmpd="sng" algn="ctr">
            <a:noFill/>
            <a:prstDash val="solid"/>
          </a:ln>
          <a:effectLst/>
        </p:spPr>
        <p:txBody>
          <a:bodyPr lIns="0" tIns="68586" rIns="0" bIns="68586" rtlCol="0" anchor="ctr"/>
          <a:lstStyle/>
          <a:p>
            <a:pPr algn="ctr">
              <a:lnSpc>
                <a:spcPct val="95000"/>
              </a:lnSpc>
              <a:defRPr/>
            </a:pPr>
            <a:endParaRPr lang="en-US" sz="1100" kern="0" dirty="0" err="1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Rectangle 23"/>
          <p:cNvSpPr>
            <a:spLocks noChangeArrowheads="1"/>
          </p:cNvSpPr>
          <p:nvPr/>
        </p:nvSpPr>
        <p:spPr bwMode="auto">
          <a:xfrm>
            <a:off x="5398599" y="2881767"/>
            <a:ext cx="1036997" cy="51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9465" tIns="54732" rIns="109465" bIns="54732" anchor="ctr" anchorCtr="0">
            <a:spAutoFit/>
          </a:bodyPr>
          <a:lstStyle/>
          <a:p>
            <a:pPr defTabSz="812556">
              <a:lnSpc>
                <a:spcPct val="93000"/>
              </a:lnSpc>
            </a:pP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Enterprise</a:t>
            </a:r>
            <a:b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Apps</a:t>
            </a:r>
          </a:p>
        </p:txBody>
      </p:sp>
      <p:pic>
        <p:nvPicPr>
          <p:cNvPr id="38" name="Picture 37" descr="Untitled-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667" y="2560874"/>
            <a:ext cx="1175554" cy="24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10" name="Group 10"/>
          <p:cNvGrpSpPr>
            <a:grpSpLocks/>
          </p:cNvGrpSpPr>
          <p:nvPr/>
        </p:nvGrpSpPr>
        <p:grpSpPr bwMode="auto">
          <a:xfrm>
            <a:off x="838200" y="1931570"/>
            <a:ext cx="7467600" cy="1894284"/>
            <a:chOff x="815724" y="1371151"/>
            <a:chExt cx="6870951" cy="2526385"/>
          </a:xfrm>
        </p:grpSpPr>
        <p:sp>
          <p:nvSpPr>
            <p:cNvPr id="155" name="Freeform 154"/>
            <p:cNvSpPr/>
            <p:nvPr/>
          </p:nvSpPr>
          <p:spPr bwMode="auto">
            <a:xfrm>
              <a:off x="1429202" y="1371151"/>
              <a:ext cx="6257473" cy="2526385"/>
            </a:xfrm>
            <a:custGeom>
              <a:avLst/>
              <a:gdLst>
                <a:gd name="connsiteX0" fmla="*/ 4940490 w 4995081"/>
                <a:gd name="connsiteY0" fmla="*/ 40943 h 2866030"/>
                <a:gd name="connsiteX1" fmla="*/ 0 w 4995081"/>
                <a:gd name="connsiteY1" fmla="*/ 1241946 h 2866030"/>
                <a:gd name="connsiteX2" fmla="*/ 13648 w 4995081"/>
                <a:gd name="connsiteY2" fmla="*/ 2866030 h 2866030"/>
                <a:gd name="connsiteX3" fmla="*/ 4995081 w 4995081"/>
                <a:gd name="connsiteY3" fmla="*/ 2866030 h 2866030"/>
                <a:gd name="connsiteX4" fmla="*/ 4995081 w 4995081"/>
                <a:gd name="connsiteY4" fmla="*/ 0 h 2866030"/>
                <a:gd name="connsiteX5" fmla="*/ 4940490 w 4995081"/>
                <a:gd name="connsiteY5" fmla="*/ 40943 h 2866030"/>
                <a:gd name="connsiteX0" fmla="*/ 4940490 w 4995081"/>
                <a:gd name="connsiteY0" fmla="*/ 40943 h 2866030"/>
                <a:gd name="connsiteX1" fmla="*/ 0 w 4995081"/>
                <a:gd name="connsiteY1" fmla="*/ 1587785 h 2866030"/>
                <a:gd name="connsiteX2" fmla="*/ 13648 w 4995081"/>
                <a:gd name="connsiteY2" fmla="*/ 2866030 h 2866030"/>
                <a:gd name="connsiteX3" fmla="*/ 4995081 w 4995081"/>
                <a:gd name="connsiteY3" fmla="*/ 2866030 h 2866030"/>
                <a:gd name="connsiteX4" fmla="*/ 4995081 w 4995081"/>
                <a:gd name="connsiteY4" fmla="*/ 0 h 2866030"/>
                <a:gd name="connsiteX5" fmla="*/ 4940490 w 4995081"/>
                <a:gd name="connsiteY5" fmla="*/ 40943 h 286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081" h="2866030">
                  <a:moveTo>
                    <a:pt x="4940490" y="40943"/>
                  </a:moveTo>
                  <a:lnTo>
                    <a:pt x="0" y="1587785"/>
                  </a:lnTo>
                  <a:lnTo>
                    <a:pt x="13648" y="2866030"/>
                  </a:lnTo>
                  <a:lnTo>
                    <a:pt x="4995081" y="2866030"/>
                  </a:lnTo>
                  <a:lnTo>
                    <a:pt x="4995081" y="0"/>
                  </a:lnTo>
                  <a:lnTo>
                    <a:pt x="4940490" y="40943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buClr>
                  <a:srgbClr val="84BD00"/>
                </a:buClr>
                <a:buFont typeface="Wingdings 2" pitchFamily="18" charset="2"/>
                <a:buNone/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145451" name="Group 155"/>
            <p:cNvGrpSpPr>
              <a:grpSpLocks/>
            </p:cNvGrpSpPr>
            <p:nvPr/>
          </p:nvGrpSpPr>
          <p:grpSpPr bwMode="auto">
            <a:xfrm>
              <a:off x="5371806" y="1926593"/>
              <a:ext cx="1470484" cy="1944042"/>
              <a:chOff x="-4800600" y="-61917"/>
              <a:chExt cx="1557354" cy="2073702"/>
            </a:xfrm>
          </p:grpSpPr>
          <p:grpSp>
            <p:nvGrpSpPr>
              <p:cNvPr id="145478" name="Group 144"/>
              <p:cNvGrpSpPr>
                <a:grpSpLocks noChangeAspect="1"/>
              </p:cNvGrpSpPr>
              <p:nvPr/>
            </p:nvGrpSpPr>
            <p:grpSpPr bwMode="auto">
              <a:xfrm flipH="1">
                <a:off x="-4800600" y="-34306"/>
                <a:ext cx="1557354" cy="2038594"/>
                <a:chOff x="4030133" y="4571999"/>
                <a:chExt cx="855134" cy="1388533"/>
              </a:xfrm>
            </p:grpSpPr>
            <p:sp>
              <p:nvSpPr>
                <p:cNvPr id="159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30151" y="4571892"/>
                  <a:ext cx="855327" cy="1389064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buClr>
                      <a:srgbClr val="58A618"/>
                    </a:buClr>
                    <a:buFont typeface="Wingdings 2" pitchFamily="18" charset="2"/>
                    <a:buNone/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5481" name="Picture 130" descr="flexpod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3833" y="4622800"/>
                  <a:ext cx="763734" cy="1294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58" name="Rectangle 157"/>
              <p:cNvSpPr/>
              <p:nvPr/>
            </p:nvSpPr>
            <p:spPr bwMode="auto">
              <a:xfrm>
                <a:off x="-4800984" y="-61564"/>
                <a:ext cx="1557705" cy="20732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80000"/>
                </a:schemeClr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buClr>
                    <a:srgbClr val="F0DB12"/>
                  </a:buClr>
                  <a:buFont typeface="Wingdings 2" pitchFamily="18" charset="2"/>
                  <a:buNone/>
                  <a:defRPr/>
                </a:pPr>
                <a:endParaRPr lang="en-US">
                  <a:solidFill>
                    <a:srgbClr val="4C4948"/>
                  </a:solidFill>
                </a:endParaRPr>
              </a:p>
            </p:txBody>
          </p:sp>
        </p:grpSp>
        <p:grpSp>
          <p:nvGrpSpPr>
            <p:cNvPr id="145452" name="Group 160"/>
            <p:cNvGrpSpPr>
              <a:grpSpLocks/>
            </p:cNvGrpSpPr>
            <p:nvPr/>
          </p:nvGrpSpPr>
          <p:grpSpPr bwMode="auto">
            <a:xfrm>
              <a:off x="4651008" y="2077660"/>
              <a:ext cx="1350740" cy="1799480"/>
              <a:chOff x="-4800600" y="-61917"/>
              <a:chExt cx="1557354" cy="2073702"/>
            </a:xfrm>
          </p:grpSpPr>
          <p:grpSp>
            <p:nvGrpSpPr>
              <p:cNvPr id="145474" name="Group 144"/>
              <p:cNvGrpSpPr>
                <a:grpSpLocks noChangeAspect="1"/>
              </p:cNvGrpSpPr>
              <p:nvPr/>
            </p:nvGrpSpPr>
            <p:grpSpPr bwMode="auto">
              <a:xfrm flipH="1">
                <a:off x="-4800600" y="-34306"/>
                <a:ext cx="1557354" cy="2038594"/>
                <a:chOff x="4030133" y="4571999"/>
                <a:chExt cx="855134" cy="1388533"/>
              </a:xfrm>
            </p:grpSpPr>
            <p:sp>
              <p:nvSpPr>
                <p:cNvPr id="16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30546" y="4571980"/>
                  <a:ext cx="854930" cy="1388479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buClr>
                      <a:srgbClr val="58A618"/>
                    </a:buClr>
                    <a:buFont typeface="Wingdings 2" pitchFamily="18" charset="2"/>
                    <a:buNone/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5477" name="Picture 130" descr="flexpod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3833" y="4622800"/>
                  <a:ext cx="763734" cy="1294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63" name="Rectangle 162"/>
              <p:cNvSpPr/>
              <p:nvPr/>
            </p:nvSpPr>
            <p:spPr bwMode="auto">
              <a:xfrm>
                <a:off x="-4800980" y="-61783"/>
                <a:ext cx="1556982" cy="2073284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80000"/>
                </a:schemeClr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buClr>
                    <a:srgbClr val="F0DB12"/>
                  </a:buClr>
                  <a:buFont typeface="Wingdings 2" pitchFamily="18" charset="2"/>
                  <a:buNone/>
                  <a:defRPr/>
                </a:pPr>
                <a:endParaRPr lang="en-US">
                  <a:solidFill>
                    <a:srgbClr val="4C4948"/>
                  </a:solidFill>
                </a:endParaRPr>
              </a:p>
            </p:txBody>
          </p:sp>
        </p:grpSp>
        <p:grpSp>
          <p:nvGrpSpPr>
            <p:cNvPr id="145453" name="Group 165"/>
            <p:cNvGrpSpPr>
              <a:grpSpLocks/>
            </p:cNvGrpSpPr>
            <p:nvPr/>
          </p:nvGrpSpPr>
          <p:grpSpPr bwMode="auto">
            <a:xfrm>
              <a:off x="3908244" y="2281121"/>
              <a:ext cx="1292479" cy="1594715"/>
              <a:chOff x="-4800600" y="-61917"/>
              <a:chExt cx="1557354" cy="2073702"/>
            </a:xfrm>
          </p:grpSpPr>
          <p:grpSp>
            <p:nvGrpSpPr>
              <p:cNvPr id="145470" name="Group 144"/>
              <p:cNvGrpSpPr>
                <a:grpSpLocks noChangeAspect="1"/>
              </p:cNvGrpSpPr>
              <p:nvPr/>
            </p:nvGrpSpPr>
            <p:grpSpPr bwMode="auto">
              <a:xfrm flipH="1">
                <a:off x="-4800600" y="-34306"/>
                <a:ext cx="1557354" cy="2038594"/>
                <a:chOff x="4030133" y="4571999"/>
                <a:chExt cx="855134" cy="1388533"/>
              </a:xfrm>
            </p:grpSpPr>
            <p:sp>
              <p:nvSpPr>
                <p:cNvPr id="169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30210" y="4571396"/>
                  <a:ext cx="854714" cy="1386741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buClr>
                      <a:srgbClr val="58A618"/>
                    </a:buClr>
                    <a:buFont typeface="Wingdings 2" pitchFamily="18" charset="2"/>
                    <a:buNone/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5473" name="Picture 130" descr="flexpod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3833" y="4622800"/>
                  <a:ext cx="763734" cy="1294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68" name="Rectangle 167"/>
              <p:cNvSpPr/>
              <p:nvPr/>
            </p:nvSpPr>
            <p:spPr bwMode="auto">
              <a:xfrm>
                <a:off x="-4799975" y="-62035"/>
                <a:ext cx="1556590" cy="207313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80000"/>
                </a:schemeClr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buClr>
                    <a:srgbClr val="F0DB12"/>
                  </a:buClr>
                  <a:buFont typeface="Wingdings 2" pitchFamily="18" charset="2"/>
                  <a:buNone/>
                  <a:defRPr/>
                </a:pPr>
                <a:endParaRPr lang="en-US">
                  <a:solidFill>
                    <a:srgbClr val="4C4948"/>
                  </a:solidFill>
                </a:endParaRPr>
              </a:p>
            </p:txBody>
          </p:sp>
        </p:grpSp>
        <p:grpSp>
          <p:nvGrpSpPr>
            <p:cNvPr id="145454" name="Group 170"/>
            <p:cNvGrpSpPr>
              <a:grpSpLocks/>
            </p:cNvGrpSpPr>
            <p:nvPr/>
          </p:nvGrpSpPr>
          <p:grpSpPr bwMode="auto">
            <a:xfrm>
              <a:off x="3160398" y="2392503"/>
              <a:ext cx="1161937" cy="1485803"/>
              <a:chOff x="-4800600" y="-61917"/>
              <a:chExt cx="1557354" cy="2073702"/>
            </a:xfrm>
          </p:grpSpPr>
          <p:grpSp>
            <p:nvGrpSpPr>
              <p:cNvPr id="145466" name="Group 144"/>
              <p:cNvGrpSpPr>
                <a:grpSpLocks noChangeAspect="1"/>
              </p:cNvGrpSpPr>
              <p:nvPr/>
            </p:nvGrpSpPr>
            <p:grpSpPr bwMode="auto">
              <a:xfrm flipH="1">
                <a:off x="-4800600" y="-34306"/>
                <a:ext cx="1557354" cy="2038594"/>
                <a:chOff x="4030133" y="4571999"/>
                <a:chExt cx="855134" cy="1388533"/>
              </a:xfrm>
            </p:grpSpPr>
            <p:sp>
              <p:nvSpPr>
                <p:cNvPr id="17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30363" y="4569495"/>
                  <a:ext cx="854948" cy="1391781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buClr>
                      <a:srgbClr val="58A618"/>
                    </a:buClr>
                    <a:buFont typeface="Wingdings 2" pitchFamily="18" charset="2"/>
                    <a:buNone/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5469" name="Picture 130" descr="flexpod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3833" y="4622800"/>
                  <a:ext cx="763734" cy="1294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3" name="Rectangle 172"/>
              <p:cNvSpPr/>
              <p:nvPr/>
            </p:nvSpPr>
            <p:spPr bwMode="auto">
              <a:xfrm>
                <a:off x="-4800680" y="-62361"/>
                <a:ext cx="1557015" cy="207439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80000"/>
                </a:schemeClr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buClr>
                    <a:srgbClr val="F0DB12"/>
                  </a:buClr>
                  <a:buFont typeface="Wingdings 2" pitchFamily="18" charset="2"/>
                  <a:buNone/>
                  <a:defRPr/>
                </a:pPr>
                <a:endParaRPr lang="en-US">
                  <a:solidFill>
                    <a:srgbClr val="4C4948"/>
                  </a:solidFill>
                </a:endParaRPr>
              </a:p>
            </p:txBody>
          </p:sp>
        </p:grpSp>
        <p:grpSp>
          <p:nvGrpSpPr>
            <p:cNvPr id="145455" name="Group 175"/>
            <p:cNvGrpSpPr>
              <a:grpSpLocks/>
            </p:cNvGrpSpPr>
            <p:nvPr/>
          </p:nvGrpSpPr>
          <p:grpSpPr bwMode="auto">
            <a:xfrm>
              <a:off x="2507996" y="2527880"/>
              <a:ext cx="987679" cy="1350426"/>
              <a:chOff x="-4800600" y="-61917"/>
              <a:chExt cx="1557354" cy="2073702"/>
            </a:xfrm>
          </p:grpSpPr>
          <p:grpSp>
            <p:nvGrpSpPr>
              <p:cNvPr id="145462" name="Group 144"/>
              <p:cNvGrpSpPr>
                <a:grpSpLocks noChangeAspect="1"/>
              </p:cNvGrpSpPr>
              <p:nvPr/>
            </p:nvGrpSpPr>
            <p:grpSpPr bwMode="auto">
              <a:xfrm flipH="1">
                <a:off x="-4800600" y="-34306"/>
                <a:ext cx="1557354" cy="2038594"/>
                <a:chOff x="4030133" y="4571999"/>
                <a:chExt cx="855134" cy="1388533"/>
              </a:xfrm>
            </p:grpSpPr>
            <p:sp>
              <p:nvSpPr>
                <p:cNvPr id="179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30283" y="4569047"/>
                  <a:ext cx="855059" cy="1391793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buClr>
                      <a:srgbClr val="58A618"/>
                    </a:buClr>
                    <a:buFont typeface="Wingdings 2" pitchFamily="18" charset="2"/>
                    <a:buNone/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5465" name="Picture 130" descr="flexpod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3833" y="4622800"/>
                  <a:ext cx="763734" cy="1294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78" name="Rectangle 177"/>
              <p:cNvSpPr/>
              <p:nvPr/>
            </p:nvSpPr>
            <p:spPr bwMode="auto">
              <a:xfrm>
                <a:off x="-4800737" y="-63024"/>
                <a:ext cx="1557218" cy="2075078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80000"/>
                </a:schemeClr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buClr>
                    <a:srgbClr val="F0DB12"/>
                  </a:buClr>
                  <a:buFont typeface="Wingdings 2" pitchFamily="18" charset="2"/>
                  <a:buNone/>
                  <a:defRPr/>
                </a:pPr>
                <a:endParaRPr lang="en-US">
                  <a:solidFill>
                    <a:srgbClr val="4C4948"/>
                  </a:solidFill>
                </a:endParaRPr>
              </a:p>
            </p:txBody>
          </p:sp>
        </p:grpSp>
        <p:grpSp>
          <p:nvGrpSpPr>
            <p:cNvPr id="145456" name="Group 180"/>
            <p:cNvGrpSpPr>
              <a:grpSpLocks/>
            </p:cNvGrpSpPr>
            <p:nvPr/>
          </p:nvGrpSpPr>
          <p:grpSpPr bwMode="auto">
            <a:xfrm>
              <a:off x="1935480" y="2667000"/>
              <a:ext cx="950595" cy="1192421"/>
              <a:chOff x="-4826021" y="-61917"/>
              <a:chExt cx="1605026" cy="2073702"/>
            </a:xfrm>
          </p:grpSpPr>
          <p:grpSp>
            <p:nvGrpSpPr>
              <p:cNvPr id="145458" name="Group 144"/>
              <p:cNvGrpSpPr>
                <a:grpSpLocks noChangeAspect="1"/>
              </p:cNvGrpSpPr>
              <p:nvPr/>
            </p:nvGrpSpPr>
            <p:grpSpPr bwMode="auto">
              <a:xfrm flipH="1">
                <a:off x="-4800600" y="-34306"/>
                <a:ext cx="1557354" cy="2038594"/>
                <a:chOff x="4030133" y="4571999"/>
                <a:chExt cx="855134" cy="1388533"/>
              </a:xfrm>
            </p:grpSpPr>
            <p:sp>
              <p:nvSpPr>
                <p:cNvPr id="184" name="Rectangle 140"/>
                <p:cNvSpPr>
                  <a:spLocks noChangeArrowheads="1"/>
                </p:cNvSpPr>
                <p:nvPr/>
              </p:nvSpPr>
              <p:spPr bwMode="auto">
                <a:xfrm>
                  <a:off x="4030631" y="4571878"/>
                  <a:ext cx="855277" cy="1388123"/>
                </a:xfrm>
                <a:prstGeom prst="rect">
                  <a:avLst/>
                </a:prstGeom>
                <a:solidFill>
                  <a:schemeClr val="bg1"/>
                </a:solidFill>
                <a:ln w="28575" algn="ctr">
                  <a:solidFill>
                    <a:schemeClr val="accent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>
                    <a:buClr>
                      <a:srgbClr val="58A618"/>
                    </a:buClr>
                    <a:buFont typeface="Wingdings 2" pitchFamily="18" charset="2"/>
                    <a:buNone/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pic>
              <p:nvPicPr>
                <p:cNvPr id="145461" name="Picture 130" descr="flexpod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73833" y="4622800"/>
                  <a:ext cx="763734" cy="12943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83" name="Rectangle 182"/>
              <p:cNvSpPr/>
              <p:nvPr/>
            </p:nvSpPr>
            <p:spPr bwMode="auto">
              <a:xfrm>
                <a:off x="-4826490" y="-62098"/>
                <a:ext cx="1604313" cy="2073892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80000"/>
                </a:schemeClr>
              </a:solidFill>
              <a:ln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buClr>
                    <a:srgbClr val="F0DB12"/>
                  </a:buClr>
                  <a:buFont typeface="Wingdings 2" pitchFamily="18" charset="2"/>
                  <a:buNone/>
                  <a:defRPr/>
                </a:pPr>
                <a:endParaRPr lang="en-US">
                  <a:solidFill>
                    <a:srgbClr val="4C4948"/>
                  </a:solidFill>
                </a:endParaRPr>
              </a:p>
            </p:txBody>
          </p:sp>
        </p:grpSp>
        <p:sp>
          <p:nvSpPr>
            <p:cNvPr id="186" name="Freeform 185"/>
            <p:cNvSpPr/>
            <p:nvPr/>
          </p:nvSpPr>
          <p:spPr bwMode="auto">
            <a:xfrm>
              <a:off x="815724" y="1371151"/>
              <a:ext cx="6870951" cy="2526385"/>
            </a:xfrm>
            <a:custGeom>
              <a:avLst/>
              <a:gdLst>
                <a:gd name="connsiteX0" fmla="*/ 4940490 w 4995081"/>
                <a:gd name="connsiteY0" fmla="*/ 40943 h 2866030"/>
                <a:gd name="connsiteX1" fmla="*/ 0 w 4995081"/>
                <a:gd name="connsiteY1" fmla="*/ 1241946 h 2866030"/>
                <a:gd name="connsiteX2" fmla="*/ 13648 w 4995081"/>
                <a:gd name="connsiteY2" fmla="*/ 2866030 h 2866030"/>
                <a:gd name="connsiteX3" fmla="*/ 4995081 w 4995081"/>
                <a:gd name="connsiteY3" fmla="*/ 2866030 h 2866030"/>
                <a:gd name="connsiteX4" fmla="*/ 4995081 w 4995081"/>
                <a:gd name="connsiteY4" fmla="*/ 0 h 2866030"/>
                <a:gd name="connsiteX5" fmla="*/ 4940490 w 4995081"/>
                <a:gd name="connsiteY5" fmla="*/ 40943 h 2866030"/>
                <a:gd name="connsiteX0" fmla="*/ 4940490 w 4995081"/>
                <a:gd name="connsiteY0" fmla="*/ 40943 h 2866030"/>
                <a:gd name="connsiteX1" fmla="*/ 0 w 4995081"/>
                <a:gd name="connsiteY1" fmla="*/ 1587785 h 2866030"/>
                <a:gd name="connsiteX2" fmla="*/ 13648 w 4995081"/>
                <a:gd name="connsiteY2" fmla="*/ 2866030 h 2866030"/>
                <a:gd name="connsiteX3" fmla="*/ 4995081 w 4995081"/>
                <a:gd name="connsiteY3" fmla="*/ 2866030 h 2866030"/>
                <a:gd name="connsiteX4" fmla="*/ 4995081 w 4995081"/>
                <a:gd name="connsiteY4" fmla="*/ 0 h 2866030"/>
                <a:gd name="connsiteX5" fmla="*/ 4940490 w 4995081"/>
                <a:gd name="connsiteY5" fmla="*/ 40943 h 286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5081" h="2866030">
                  <a:moveTo>
                    <a:pt x="4940490" y="40943"/>
                  </a:moveTo>
                  <a:lnTo>
                    <a:pt x="0" y="1587785"/>
                  </a:lnTo>
                  <a:lnTo>
                    <a:pt x="13648" y="2866030"/>
                  </a:lnTo>
                  <a:lnTo>
                    <a:pt x="4995081" y="2866030"/>
                  </a:lnTo>
                  <a:lnTo>
                    <a:pt x="4995081" y="0"/>
                  </a:lnTo>
                  <a:lnTo>
                    <a:pt x="4940490" y="40943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  <a:alpha val="8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buClr>
                  <a:srgbClr val="84BD00"/>
                </a:buClr>
                <a:buFont typeface="Wingdings 2" pitchFamily="18" charset="2"/>
                <a:buNone/>
                <a:defRPr/>
              </a:pP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7" name="Shape 106"/>
          <p:cNvSpPr/>
          <p:nvPr/>
        </p:nvSpPr>
        <p:spPr>
          <a:xfrm rot="19137669" flipV="1">
            <a:off x="762495" y="1052856"/>
            <a:ext cx="7592079" cy="3781078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8DC63F">
              <a:alpha val="57000"/>
            </a:srgbClr>
          </a:solidFill>
          <a:ln>
            <a:noFill/>
          </a:ln>
          <a:effectLst/>
        </p:spPr>
      </p:sp>
      <p:grpSp>
        <p:nvGrpSpPr>
          <p:cNvPr id="145415" name="Group 2"/>
          <p:cNvGrpSpPr>
            <a:grpSpLocks/>
          </p:cNvGrpSpPr>
          <p:nvPr/>
        </p:nvGrpSpPr>
        <p:grpSpPr bwMode="auto">
          <a:xfrm>
            <a:off x="839829" y="4009797"/>
            <a:ext cx="7443787" cy="1685925"/>
            <a:chOff x="1216883" y="3781059"/>
            <a:chExt cx="6683879" cy="1881964"/>
          </a:xfrm>
        </p:grpSpPr>
        <p:sp>
          <p:nvSpPr>
            <p:cNvPr id="10" name="Left-Right Arrow 9"/>
            <p:cNvSpPr/>
            <p:nvPr/>
          </p:nvSpPr>
          <p:spPr bwMode="auto">
            <a:xfrm>
              <a:off x="1216883" y="3781059"/>
              <a:ext cx="6676752" cy="572830"/>
            </a:xfrm>
            <a:prstGeom prst="leftRightArrow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buClr>
                  <a:srgbClr val="F0DB12"/>
                </a:buClr>
                <a:defRPr/>
              </a:pPr>
              <a:r>
                <a:rPr lang="en-US" dirty="0">
                  <a:solidFill>
                    <a:prstClr val="white"/>
                  </a:solidFill>
                </a:rPr>
                <a:t>Consistent architecture from entry to large configurations</a:t>
              </a:r>
            </a:p>
          </p:txBody>
        </p:sp>
        <p:sp>
          <p:nvSpPr>
            <p:cNvPr id="75" name="Left-Right Arrow 74"/>
            <p:cNvSpPr/>
            <p:nvPr/>
          </p:nvSpPr>
          <p:spPr bwMode="auto">
            <a:xfrm>
              <a:off x="1219734" y="4434962"/>
              <a:ext cx="6676752" cy="572830"/>
            </a:xfrm>
            <a:prstGeom prst="leftRightArrow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buClr>
                  <a:srgbClr val="F0DB12"/>
                </a:buClr>
                <a:defRPr/>
              </a:pPr>
              <a:r>
                <a:rPr lang="en-US" dirty="0">
                  <a:solidFill>
                    <a:prstClr val="white"/>
                  </a:solidFill>
                </a:rPr>
                <a:t>Scale up or down with no or minimal disruption</a:t>
              </a:r>
            </a:p>
          </p:txBody>
        </p:sp>
        <p:sp>
          <p:nvSpPr>
            <p:cNvPr id="76" name="Left-Right Arrow 75"/>
            <p:cNvSpPr/>
            <p:nvPr/>
          </p:nvSpPr>
          <p:spPr bwMode="auto">
            <a:xfrm>
              <a:off x="1224010" y="5090194"/>
              <a:ext cx="6676752" cy="572829"/>
            </a:xfrm>
            <a:prstGeom prst="leftRightArrow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buClr>
                  <a:srgbClr val="F0DB12"/>
                </a:buClr>
                <a:defRPr/>
              </a:pPr>
              <a:r>
                <a:rPr lang="en-US" dirty="0">
                  <a:solidFill>
                    <a:prstClr val="white"/>
                  </a:solidFill>
                </a:rPr>
                <a:t>Common structure for support &amp; management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732" y="355317"/>
            <a:ext cx="8337550" cy="535781"/>
          </a:xfrm>
        </p:spPr>
        <p:txBody>
          <a:bodyPr/>
          <a:lstStyle/>
          <a:p>
            <a:r>
              <a:rPr lang="en-US" dirty="0"/>
              <a:t>Expanded </a:t>
            </a:r>
            <a:r>
              <a:rPr lang="en-US" dirty="0" err="1"/>
              <a:t>FlexPod</a:t>
            </a:r>
            <a:r>
              <a:rPr lang="en-US" dirty="0"/>
              <a:t> Solution Family</a:t>
            </a:r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616566" y="2145336"/>
            <a:ext cx="1488339" cy="369227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>
              <a:buClr>
                <a:srgbClr val="83AC3E"/>
              </a:buClr>
            </a:pPr>
            <a:r>
              <a:rPr lang="en-US" dirty="0">
                <a:solidFill>
                  <a:srgbClr val="4C4948"/>
                </a:solidFill>
              </a:rPr>
              <a:t>10’s of users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821278" y="995458"/>
            <a:ext cx="1937180" cy="369227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>
              <a:buClr>
                <a:srgbClr val="83AC3E"/>
              </a:buClr>
            </a:pPr>
            <a:r>
              <a:rPr lang="en-US" dirty="0">
                <a:solidFill>
                  <a:srgbClr val="4C4948"/>
                </a:solidFill>
              </a:rPr>
              <a:t>10 000’s of users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71845" y="2408833"/>
            <a:ext cx="1256474" cy="1386956"/>
            <a:chOff x="3810000" y="1943100"/>
            <a:chExt cx="1143000" cy="1714500"/>
          </a:xfrm>
        </p:grpSpPr>
        <p:sp>
          <p:nvSpPr>
            <p:cNvPr id="87" name="Rectangle 86"/>
            <p:cNvSpPr>
              <a:spLocks noChangeAspect="1"/>
            </p:cNvSpPr>
            <p:nvPr/>
          </p:nvSpPr>
          <p:spPr bwMode="auto">
            <a:xfrm>
              <a:off x="3810000" y="1943100"/>
              <a:ext cx="1143000" cy="17145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12">
                <a:buClr>
                  <a:srgbClr val="F0DB12"/>
                </a:buClr>
              </a:pPr>
              <a:r>
                <a:rPr lang="en-US" sz="1400" dirty="0">
                  <a:solidFill>
                    <a:srgbClr val="4C4948"/>
                  </a:solidFill>
                </a:rPr>
                <a:t>FlexPod</a:t>
              </a:r>
            </a:p>
          </p:txBody>
        </p:sp>
        <p:pic>
          <p:nvPicPr>
            <p:cNvPr id="88" name="Picture 41" descr="CiscoUCS-Bseri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4056" y="2364438"/>
              <a:ext cx="95474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1063" descr="CiscoNexus50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18608" y="2933699"/>
              <a:ext cx="942032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89" descr="FAS3200-Series-2-Node-L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2920" y="3238500"/>
              <a:ext cx="513279" cy="320040"/>
            </a:xfrm>
            <a:prstGeom prst="rect">
              <a:avLst/>
            </a:prstGeom>
          </p:spPr>
        </p:pic>
        <p:pic>
          <p:nvPicPr>
            <p:cNvPr id="91" name="Picture 90" descr="FAS3200-Series-2-Node-R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320" y="3238500"/>
              <a:ext cx="510607" cy="32004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825482" y="2527806"/>
            <a:ext cx="1237669" cy="1291421"/>
            <a:chOff x="2967650" y="2521940"/>
            <a:chExt cx="1143000" cy="1409274"/>
          </a:xfrm>
        </p:grpSpPr>
        <p:sp>
          <p:nvSpPr>
            <p:cNvPr id="73" name="Rectangle 72"/>
            <p:cNvSpPr>
              <a:spLocks noChangeAspect="1"/>
            </p:cNvSpPr>
            <p:nvPr/>
          </p:nvSpPr>
          <p:spPr bwMode="auto">
            <a:xfrm>
              <a:off x="2967650" y="2521940"/>
              <a:ext cx="1143000" cy="140927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12">
                <a:buClr>
                  <a:srgbClr val="F0DB12"/>
                </a:buClr>
              </a:pPr>
              <a:r>
                <a:rPr lang="en-US" sz="1400" dirty="0" err="1">
                  <a:solidFill>
                    <a:srgbClr val="4C4948"/>
                  </a:solidFill>
                </a:rPr>
                <a:t>FlexPod</a:t>
              </a:r>
              <a:r>
                <a:rPr lang="en-US" sz="1400" dirty="0">
                  <a:solidFill>
                    <a:srgbClr val="4C4948"/>
                  </a:solidFill>
                </a:rPr>
                <a:t> </a:t>
              </a:r>
            </a:p>
            <a:p>
              <a:pPr algn="ctr" defTabSz="913412">
                <a:buClr>
                  <a:srgbClr val="F0DB12"/>
                </a:buClr>
              </a:pPr>
              <a:r>
                <a:rPr lang="en-US" sz="1400" dirty="0">
                  <a:solidFill>
                    <a:srgbClr val="4C4948"/>
                  </a:solidFill>
                </a:rPr>
                <a:t>with UCS Mini</a:t>
              </a:r>
            </a:p>
          </p:txBody>
        </p:sp>
        <p:pic>
          <p:nvPicPr>
            <p:cNvPr id="74" name="Picture 41" descr="CiscoUCS-Bseri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0796" y="3046973"/>
              <a:ext cx="95474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76" descr="FAS3200-Series-2-Node-L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9781" y="3504173"/>
              <a:ext cx="513279" cy="320040"/>
            </a:xfrm>
            <a:prstGeom prst="rect">
              <a:avLst/>
            </a:prstGeom>
          </p:spPr>
        </p:pic>
        <p:pic>
          <p:nvPicPr>
            <p:cNvPr id="78" name="Picture 77" descr="FAS3200-Series-2-Node-R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060" y="3504173"/>
              <a:ext cx="510607" cy="32004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48367" y="2565647"/>
            <a:ext cx="1232604" cy="1233696"/>
            <a:chOff x="1749133" y="1205988"/>
            <a:chExt cx="1143000" cy="1278818"/>
          </a:xfrm>
        </p:grpSpPr>
        <p:sp>
          <p:nvSpPr>
            <p:cNvPr id="79" name="Rectangle 78"/>
            <p:cNvSpPr>
              <a:spLocks noChangeAspect="1"/>
            </p:cNvSpPr>
            <p:nvPr/>
          </p:nvSpPr>
          <p:spPr bwMode="auto">
            <a:xfrm>
              <a:off x="1749133" y="1205988"/>
              <a:ext cx="1143000" cy="127881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12">
                <a:buClr>
                  <a:srgbClr val="F0DB12"/>
                </a:buClr>
              </a:pPr>
              <a:r>
                <a:rPr lang="en-US" sz="1400" dirty="0" err="1">
                  <a:solidFill>
                    <a:srgbClr val="4C4948"/>
                  </a:solidFill>
                </a:rPr>
                <a:t>FlexPod</a:t>
              </a:r>
              <a:endParaRPr lang="en-US" sz="1400" dirty="0">
                <a:solidFill>
                  <a:srgbClr val="4C4948"/>
                </a:solidFill>
              </a:endParaRPr>
            </a:p>
            <a:p>
              <a:pPr algn="ctr" defTabSz="913412">
                <a:buClr>
                  <a:srgbClr val="F0DB12"/>
                </a:buClr>
              </a:pPr>
              <a:r>
                <a:rPr lang="en-US" sz="1400" dirty="0">
                  <a:solidFill>
                    <a:srgbClr val="4C4948"/>
                  </a:solidFill>
                </a:rPr>
                <a:t>Express</a:t>
              </a:r>
            </a:p>
          </p:txBody>
        </p:sp>
        <p:pic>
          <p:nvPicPr>
            <p:cNvPr id="80" name="Picture 79" descr="FAS3200-Series-2-Node-L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057" y="2056308"/>
              <a:ext cx="513279" cy="320040"/>
            </a:xfrm>
            <a:prstGeom prst="rect">
              <a:avLst/>
            </a:prstGeom>
          </p:spPr>
        </p:pic>
        <p:pic>
          <p:nvPicPr>
            <p:cNvPr id="82" name="Picture 3" descr="C:\Users\snick\Documents\NetApp\Brand\Product\UCS C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581" y="1923849"/>
              <a:ext cx="762103" cy="105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3" descr="C:\Users\snick\Documents\NetApp\Brand\Product\UCS C2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580" y="1826381"/>
              <a:ext cx="762103" cy="105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6" descr="C:\Users\snick\Documents\NetApp\Brand\Product\FEX 223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623" y="1745961"/>
              <a:ext cx="749922" cy="10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6" descr="C:\Users\snick\Documents\NetApp\Brand\Product\FEX 2232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2726" y="1654529"/>
              <a:ext cx="749922" cy="10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6963183" y="1397134"/>
            <a:ext cx="1256474" cy="2411732"/>
            <a:chOff x="5789522" y="798218"/>
            <a:chExt cx="1256474" cy="3215642"/>
          </a:xfrm>
        </p:grpSpPr>
        <p:grpSp>
          <p:nvGrpSpPr>
            <p:cNvPr id="92" name="Group 91"/>
            <p:cNvGrpSpPr/>
            <p:nvPr/>
          </p:nvGrpSpPr>
          <p:grpSpPr>
            <a:xfrm>
              <a:off x="5789522" y="798218"/>
              <a:ext cx="1256474" cy="3215642"/>
              <a:chOff x="3810000" y="1943100"/>
              <a:chExt cx="1143000" cy="1714500"/>
            </a:xfrm>
          </p:grpSpPr>
          <p:sp>
            <p:nvSpPr>
              <p:cNvPr id="93" name="Rectangle 92"/>
              <p:cNvSpPr>
                <a:spLocks noChangeAspect="1"/>
              </p:cNvSpPr>
              <p:nvPr/>
            </p:nvSpPr>
            <p:spPr bwMode="auto">
              <a:xfrm>
                <a:off x="3810000" y="1943100"/>
                <a:ext cx="1143000" cy="17145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12">
                  <a:buClr>
                    <a:srgbClr val="F0DB12"/>
                  </a:buClr>
                </a:pPr>
                <a:r>
                  <a:rPr lang="en-US" sz="1400" dirty="0">
                    <a:solidFill>
                      <a:srgbClr val="4C4948"/>
                    </a:solidFill>
                  </a:rPr>
                  <a:t>FlexPod</a:t>
                </a:r>
              </a:p>
            </p:txBody>
          </p:sp>
          <p:pic>
            <p:nvPicPr>
              <p:cNvPr id="96" name="Picture 95" descr="FAS3200-Series-2-Node-L.gif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2920" y="3295332"/>
                <a:ext cx="513279" cy="320040"/>
              </a:xfrm>
              <a:prstGeom prst="rect">
                <a:avLst/>
              </a:prstGeom>
            </p:spPr>
          </p:pic>
          <p:pic>
            <p:nvPicPr>
              <p:cNvPr id="97" name="Picture 96" descr="FAS3200-Series-2-Node-R.gif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6320" y="3295332"/>
                <a:ext cx="510607" cy="320040"/>
              </a:xfrm>
              <a:prstGeom prst="rect">
                <a:avLst/>
              </a:prstGeom>
            </p:spPr>
          </p:pic>
        </p:grpSp>
        <p:pic>
          <p:nvPicPr>
            <p:cNvPr id="99" name="Picture 98" descr="FAS3200-Series-2-Node-L.gif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6064" y="2773435"/>
              <a:ext cx="564236" cy="538196"/>
            </a:xfrm>
            <a:prstGeom prst="rect">
              <a:avLst/>
            </a:prstGeom>
          </p:spPr>
        </p:pic>
        <p:pic>
          <p:nvPicPr>
            <p:cNvPr id="100" name="Picture 99" descr="FAS3200-Series-2-Node-R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18" y="2773435"/>
              <a:ext cx="561299" cy="538196"/>
            </a:xfrm>
            <a:prstGeom prst="rect">
              <a:avLst/>
            </a:prstGeom>
          </p:spPr>
        </p:pic>
        <p:pic>
          <p:nvPicPr>
            <p:cNvPr id="101" name="Picture 1063" descr="CiscoNexus50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92523" y="2489190"/>
              <a:ext cx="1035554" cy="24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1063" descr="CiscoNexus502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890938" y="2232947"/>
              <a:ext cx="1035554" cy="246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41" descr="CiscoUCS-Bseri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09286" y="1688004"/>
              <a:ext cx="1049528" cy="49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41" descr="CiscoUCS-Bserie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09286" y="1191461"/>
              <a:ext cx="1049528" cy="493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2" name="Group 93"/>
          <p:cNvGrpSpPr/>
          <p:nvPr/>
        </p:nvGrpSpPr>
        <p:grpSpPr>
          <a:xfrm rot="20750454">
            <a:off x="2423360" y="1963092"/>
            <a:ext cx="835840" cy="835840"/>
            <a:chOff x="240097" y="2908732"/>
            <a:chExt cx="1056463" cy="1056463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97" y="2908732"/>
              <a:ext cx="1056463" cy="1056463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93660" y="2967371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  <a:spcAft>
                  <a:spcPts val="200"/>
                </a:spcAft>
              </a:pPr>
              <a:r>
                <a:rPr lang="en-US" b="1" dirty="0">
                  <a:solidFill>
                    <a:prstClr val="white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7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872286B-574C-B849-9934-067FFF202315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7F7F7F"/>
                </a:solidFill>
              </a:rPr>
              <a:t>Cisco and NetApp Confidential. For Internal Use Only. Do Not Distribute.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133600"/>
            <a:ext cx="7040880" cy="873126"/>
          </a:xfrm>
        </p:spPr>
        <p:txBody>
          <a:bodyPr/>
          <a:lstStyle/>
          <a:p>
            <a:r>
              <a:rPr lang="en-US" dirty="0" smtClean="0"/>
              <a:t>Cisco Unified Computing System Mini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Wave of Unified Computing</a:t>
            </a:r>
            <a:br>
              <a:rPr lang="en-US" dirty="0" smtClean="0"/>
            </a:br>
            <a:r>
              <a:rPr lang="en-US" sz="1500" dirty="0"/>
              <a:t>Powering Applications at Every Scale</a:t>
            </a:r>
          </a:p>
        </p:txBody>
      </p:sp>
      <p:sp>
        <p:nvSpPr>
          <p:cNvPr id="205" name="Oval 204"/>
          <p:cNvSpPr/>
          <p:nvPr/>
        </p:nvSpPr>
        <p:spPr>
          <a:xfrm>
            <a:off x="123017" y="2854314"/>
            <a:ext cx="8915400" cy="2086518"/>
          </a:xfrm>
          <a:prstGeom prst="ellipse">
            <a:avLst/>
          </a:prstGeom>
          <a:pattFill prst="wdUpDiag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iscoSansTT Light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123017" y="2854314"/>
            <a:ext cx="8915400" cy="2086518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alpha val="67000"/>
                </a:schemeClr>
              </a:gs>
              <a:gs pos="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60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3504794" y="4000104"/>
            <a:ext cx="2153019" cy="503884"/>
          </a:xfrm>
          <a:prstGeom prst="ellipse">
            <a:avLst/>
          </a:prstGeom>
          <a:gradFill flip="none" rotWithShape="1">
            <a:gsLst>
              <a:gs pos="100000">
                <a:srgbClr val="CDCED4">
                  <a:lumMod val="74000"/>
                </a:srgbClr>
              </a:gs>
              <a:gs pos="0">
                <a:srgbClr val="F1F1F3">
                  <a:alpha val="51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solidFill>
              <a:srgbClr val="FFFFFF">
                <a:alpha val="3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 dirty="0">
              <a:solidFill>
                <a:srgbClr val="FFFFFF"/>
              </a:solidFill>
              <a:latin typeface="CiscoSansTT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3023" y="3049167"/>
            <a:ext cx="8915400" cy="2241266"/>
            <a:chOff x="162435" y="2922688"/>
            <a:chExt cx="11887201" cy="2987576"/>
          </a:xfrm>
          <a:solidFill>
            <a:schemeClr val="accent5">
              <a:lumMod val="50000"/>
            </a:schemeClr>
          </a:solidFill>
        </p:grpSpPr>
        <p:sp>
          <p:nvSpPr>
            <p:cNvPr id="455" name="Oval 2"/>
            <p:cNvSpPr/>
            <p:nvPr/>
          </p:nvSpPr>
          <p:spPr>
            <a:xfrm flipV="1">
              <a:off x="162435" y="4294877"/>
              <a:ext cx="11887200" cy="1615387"/>
            </a:xfrm>
            <a:custGeom>
              <a:avLst/>
              <a:gdLst/>
              <a:ahLst/>
              <a:cxnLst/>
              <a:rect l="l" t="t" r="r" b="b"/>
              <a:pathLst>
                <a:path w="11887200" h="1615387">
                  <a:moveTo>
                    <a:pt x="5943600" y="0"/>
                  </a:moveTo>
                  <a:cubicBezTo>
                    <a:pt x="9226160" y="0"/>
                    <a:pt x="11887200" y="622615"/>
                    <a:pt x="11887200" y="1390650"/>
                  </a:cubicBezTo>
                  <a:cubicBezTo>
                    <a:pt x="11887200" y="1467353"/>
                    <a:pt x="11860660" y="1542605"/>
                    <a:pt x="11808829" y="1615387"/>
                  </a:cubicBezTo>
                  <a:cubicBezTo>
                    <a:pt x="11349493" y="953940"/>
                    <a:pt x="8898336" y="449474"/>
                    <a:pt x="5943600" y="449474"/>
                  </a:cubicBezTo>
                  <a:cubicBezTo>
                    <a:pt x="2988864" y="449474"/>
                    <a:pt x="537707" y="953940"/>
                    <a:pt x="78371" y="1615387"/>
                  </a:cubicBezTo>
                  <a:cubicBezTo>
                    <a:pt x="26540" y="1542605"/>
                    <a:pt x="0" y="1467353"/>
                    <a:pt x="0" y="1390650"/>
                  </a:cubicBezTo>
                  <a:cubicBezTo>
                    <a:pt x="0" y="622615"/>
                    <a:pt x="2661040" y="0"/>
                    <a:pt x="5943600" y="0"/>
                  </a:cubicBezTo>
                  <a:close/>
                </a:path>
              </a:pathLst>
            </a:cu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3027075" y="5266644"/>
              <a:ext cx="6134674" cy="461663"/>
            </a:xfrm>
            <a:prstGeom prst="rect">
              <a:avLst/>
            </a:prstGeom>
            <a:grpFill/>
          </p:spPr>
          <p:txBody>
            <a:bodyPr spcFirstLastPara="1" wrap="none" lIns="68595" tIns="34298" rIns="68595" bIns="34298" numCol="1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2101" b="1" dirty="0">
                  <a:solidFill>
                    <a:srgbClr val="FFFFFF"/>
                  </a:solidFill>
                  <a:latin typeface="CiscoSansTT Light"/>
                </a:rPr>
                <a:t>UCS Management</a:t>
              </a:r>
            </a:p>
          </p:txBody>
        </p:sp>
        <p:grpSp>
          <p:nvGrpSpPr>
            <p:cNvPr id="457" name="Group 456"/>
            <p:cNvGrpSpPr/>
            <p:nvPr/>
          </p:nvGrpSpPr>
          <p:grpSpPr>
            <a:xfrm flipH="1">
              <a:off x="162436" y="2922688"/>
              <a:ext cx="11887200" cy="2803387"/>
              <a:chOff x="150813" y="3329945"/>
              <a:chExt cx="11887200" cy="2803387"/>
            </a:xfrm>
            <a:grpFill/>
          </p:grpSpPr>
          <p:sp>
            <p:nvSpPr>
              <p:cNvPr id="458" name="Arc 457"/>
              <p:cNvSpPr/>
              <p:nvPr/>
            </p:nvSpPr>
            <p:spPr>
              <a:xfrm>
                <a:off x="150813" y="3329945"/>
                <a:ext cx="11887200" cy="2763156"/>
              </a:xfrm>
              <a:prstGeom prst="arc">
                <a:avLst>
                  <a:gd name="adj1" fmla="val 73489"/>
                  <a:gd name="adj2" fmla="val 2039684"/>
                </a:avLst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CiscoSansTT Light"/>
                </a:endParaRPr>
              </a:p>
            </p:txBody>
          </p:sp>
          <p:cxnSp>
            <p:nvCxnSpPr>
              <p:cNvPr id="459" name="Straight Connector 458"/>
              <p:cNvCxnSpPr/>
              <p:nvPr/>
            </p:nvCxnSpPr>
            <p:spPr>
              <a:xfrm>
                <a:off x="8029202" y="5904732"/>
                <a:ext cx="0" cy="228600"/>
              </a:xfrm>
              <a:prstGeom prst="lin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Group 459"/>
            <p:cNvGrpSpPr/>
            <p:nvPr/>
          </p:nvGrpSpPr>
          <p:grpSpPr>
            <a:xfrm>
              <a:off x="162436" y="2922688"/>
              <a:ext cx="11887200" cy="2821500"/>
              <a:chOff x="150813" y="3329945"/>
              <a:chExt cx="11887200" cy="2821500"/>
            </a:xfrm>
            <a:grpFill/>
          </p:grpSpPr>
          <p:sp>
            <p:nvSpPr>
              <p:cNvPr id="461" name="Arc 460"/>
              <p:cNvSpPr/>
              <p:nvPr/>
            </p:nvSpPr>
            <p:spPr>
              <a:xfrm>
                <a:off x="150813" y="3329945"/>
                <a:ext cx="11887200" cy="2763156"/>
              </a:xfrm>
              <a:prstGeom prst="arc">
                <a:avLst>
                  <a:gd name="adj1" fmla="val 73489"/>
                  <a:gd name="adj2" fmla="val 2238106"/>
                </a:avLst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000000"/>
                  </a:solidFill>
                  <a:latin typeface="CiscoSansTT Light"/>
                </a:endParaRPr>
              </a:p>
            </p:txBody>
          </p:sp>
          <p:cxnSp>
            <p:nvCxnSpPr>
              <p:cNvPr id="462" name="Straight Connector 461"/>
              <p:cNvCxnSpPr/>
              <p:nvPr/>
            </p:nvCxnSpPr>
            <p:spPr>
              <a:xfrm>
                <a:off x="7840726" y="5922845"/>
                <a:ext cx="0" cy="228600"/>
              </a:xfrm>
              <a:prstGeom prst="lin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" name="Oval 206"/>
          <p:cNvSpPr/>
          <p:nvPr/>
        </p:nvSpPr>
        <p:spPr>
          <a:xfrm>
            <a:off x="123017" y="2854314"/>
            <a:ext cx="8915400" cy="2086518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gradFill flip="none" rotWithShape="1">
              <a:gsLst>
                <a:gs pos="0">
                  <a:srgbClr val="FFFFFF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 dirty="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434843" y="3631630"/>
            <a:ext cx="2865669" cy="480664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58000"/>
                </a:srgbClr>
              </a:gs>
              <a:gs pos="100000">
                <a:srgbClr val="FFFFFF">
                  <a:alpha val="6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solidFill>
              <a:srgbClr val="FFFFFF">
                <a:alpha val="77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 dirty="0">
              <a:solidFill>
                <a:srgbClr val="272848">
                  <a:lumMod val="20000"/>
                  <a:lumOff val="80000"/>
                </a:srgbClr>
              </a:solidFill>
              <a:latin typeface="CiscoSansTT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8809" y="2914599"/>
            <a:ext cx="1835664" cy="1180926"/>
            <a:chOff x="1116817" y="2913782"/>
            <a:chExt cx="2447552" cy="1574155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051" y="3583003"/>
              <a:ext cx="594615" cy="73881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944399" y="3900141"/>
              <a:ext cx="1458999" cy="271379"/>
              <a:chOff x="1394068" y="3504195"/>
              <a:chExt cx="4180565" cy="188069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1394068" y="3511126"/>
                <a:ext cx="4180565" cy="181138"/>
                <a:chOff x="1394068" y="3516577"/>
                <a:chExt cx="4180565" cy="186720"/>
              </a:xfrm>
            </p:grpSpPr>
            <p:sp>
              <p:nvSpPr>
                <p:cNvPr id="169" name="Freeform 168"/>
                <p:cNvSpPr/>
                <p:nvPr/>
              </p:nvSpPr>
              <p:spPr>
                <a:xfrm>
                  <a:off x="1394068" y="3519504"/>
                  <a:ext cx="2089930" cy="183793"/>
                </a:xfrm>
                <a:custGeom>
                  <a:avLst/>
                  <a:gdLst>
                    <a:gd name="connsiteX0" fmla="*/ 1514475 w 1514475"/>
                    <a:gd name="connsiteY0" fmla="*/ 0 h 400050"/>
                    <a:gd name="connsiteX1" fmla="*/ 1514475 w 1514475"/>
                    <a:gd name="connsiteY1" fmla="*/ 190500 h 400050"/>
                    <a:gd name="connsiteX2" fmla="*/ 0 w 1514475"/>
                    <a:gd name="connsiteY2" fmla="*/ 190500 h 400050"/>
                    <a:gd name="connsiteX3" fmla="*/ 0 w 1514475"/>
                    <a:gd name="connsiteY3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4475" h="400050">
                      <a:moveTo>
                        <a:pt x="1514475" y="0"/>
                      </a:moveTo>
                      <a:lnTo>
                        <a:pt x="1514475" y="190500"/>
                      </a:lnTo>
                      <a:lnTo>
                        <a:pt x="0" y="190500"/>
                      </a:lnTo>
                      <a:lnTo>
                        <a:pt x="0" y="400050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  <a:tailEnd type="none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9" tIns="34295" rIns="68589" bIns="34295"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  <a:latin typeface="CiscoSansTT Light"/>
                  </a:endParaRPr>
                </a:p>
              </p:txBody>
            </p:sp>
            <p:sp>
              <p:nvSpPr>
                <p:cNvPr id="170" name="Freeform 169"/>
                <p:cNvSpPr/>
                <p:nvPr/>
              </p:nvSpPr>
              <p:spPr>
                <a:xfrm flipH="1">
                  <a:off x="3484701" y="3516577"/>
                  <a:ext cx="2089932" cy="186711"/>
                </a:xfrm>
                <a:custGeom>
                  <a:avLst/>
                  <a:gdLst>
                    <a:gd name="connsiteX0" fmla="*/ 1514475 w 1514475"/>
                    <a:gd name="connsiteY0" fmla="*/ 0 h 400050"/>
                    <a:gd name="connsiteX1" fmla="*/ 1514475 w 1514475"/>
                    <a:gd name="connsiteY1" fmla="*/ 190500 h 400050"/>
                    <a:gd name="connsiteX2" fmla="*/ 0 w 1514475"/>
                    <a:gd name="connsiteY2" fmla="*/ 190500 h 400050"/>
                    <a:gd name="connsiteX3" fmla="*/ 0 w 1514475"/>
                    <a:gd name="connsiteY3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4475" h="400050">
                      <a:moveTo>
                        <a:pt x="1514475" y="0"/>
                      </a:moveTo>
                      <a:lnTo>
                        <a:pt x="1514475" y="190500"/>
                      </a:lnTo>
                      <a:lnTo>
                        <a:pt x="0" y="190500"/>
                      </a:lnTo>
                      <a:lnTo>
                        <a:pt x="0" y="400050"/>
                      </a:lnTo>
                    </a:path>
                  </a:pathLst>
                </a:custGeom>
                <a:noFill/>
                <a:ln w="12700">
                  <a:solidFill>
                    <a:schemeClr val="bg2"/>
                  </a:solidFill>
                  <a:tailEnd type="none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9" tIns="34295" rIns="68589" bIns="34295"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  <a:latin typeface="CiscoSansTT Light"/>
                  </a:endParaRPr>
                </a:p>
              </p:txBody>
            </p:sp>
          </p:grpSp>
          <p:cxnSp>
            <p:nvCxnSpPr>
              <p:cNvPr id="168" name="Straight Connector 167"/>
              <p:cNvCxnSpPr/>
              <p:nvPr/>
            </p:nvCxnSpPr>
            <p:spPr>
              <a:xfrm>
                <a:off x="3482860" y="3504195"/>
                <a:ext cx="0" cy="18660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2441748" y="3518201"/>
              <a:ext cx="457200" cy="457200"/>
              <a:chOff x="3126248" y="2689174"/>
              <a:chExt cx="716205" cy="686404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3126248" y="2689174"/>
                <a:ext cx="716205" cy="686404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3172537" y="2734778"/>
                <a:ext cx="621034" cy="595194"/>
              </a:xfrm>
              <a:prstGeom prst="ellipse">
                <a:avLst/>
              </a:prstGeom>
              <a:gradFill flip="none" rotWithShape="1">
                <a:gsLst>
                  <a:gs pos="833">
                    <a:srgbClr val="005570"/>
                  </a:gs>
                  <a:gs pos="50000">
                    <a:srgbClr val="007DA2"/>
                  </a:gs>
                  <a:gs pos="100000">
                    <a:srgbClr val="4FAEE9"/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Freeform 6"/>
              <p:cNvSpPr>
                <a:spLocks noChangeAspect="1" noEditPoints="1"/>
              </p:cNvSpPr>
              <p:nvPr/>
            </p:nvSpPr>
            <p:spPr bwMode="auto">
              <a:xfrm>
                <a:off x="3339298" y="2807958"/>
                <a:ext cx="287513" cy="439863"/>
              </a:xfrm>
              <a:custGeom>
                <a:avLst/>
                <a:gdLst>
                  <a:gd name="T0" fmla="*/ 1730 w 2657"/>
                  <a:gd name="T1" fmla="*/ 4171 h 4242"/>
                  <a:gd name="T2" fmla="*/ 2622 w 2657"/>
                  <a:gd name="T3" fmla="*/ 715 h 4242"/>
                  <a:gd name="T4" fmla="*/ 1834 w 2657"/>
                  <a:gd name="T5" fmla="*/ 3378 h 4242"/>
                  <a:gd name="T6" fmla="*/ 2270 w 2657"/>
                  <a:gd name="T7" fmla="*/ 3436 h 4242"/>
                  <a:gd name="T8" fmla="*/ 2022 w 2657"/>
                  <a:gd name="T9" fmla="*/ 3674 h 4242"/>
                  <a:gd name="T10" fmla="*/ 2022 w 2657"/>
                  <a:gd name="T11" fmla="*/ 2845 h 4242"/>
                  <a:gd name="T12" fmla="*/ 2270 w 2657"/>
                  <a:gd name="T13" fmla="*/ 3083 h 4242"/>
                  <a:gd name="T14" fmla="*/ 2330 w 2657"/>
                  <a:gd name="T15" fmla="*/ 3083 h 4242"/>
                  <a:gd name="T16" fmla="*/ 1834 w 2657"/>
                  <a:gd name="T17" fmla="*/ 2492 h 4242"/>
                  <a:gd name="T18" fmla="*/ 2082 w 2657"/>
                  <a:gd name="T19" fmla="*/ 2254 h 4242"/>
                  <a:gd name="T20" fmla="*/ 2518 w 2657"/>
                  <a:gd name="T21" fmla="*/ 2254 h 4242"/>
                  <a:gd name="T22" fmla="*/ 2518 w 2657"/>
                  <a:gd name="T23" fmla="*/ 2197 h 4242"/>
                  <a:gd name="T24" fmla="*/ 1834 w 2657"/>
                  <a:gd name="T25" fmla="*/ 1901 h 4242"/>
                  <a:gd name="T26" fmla="*/ 2330 w 2657"/>
                  <a:gd name="T27" fmla="*/ 1901 h 4242"/>
                  <a:gd name="T28" fmla="*/ 1834 w 2657"/>
                  <a:gd name="T29" fmla="*/ 1368 h 4242"/>
                  <a:gd name="T30" fmla="*/ 2022 w 2657"/>
                  <a:gd name="T31" fmla="*/ 1072 h 4242"/>
                  <a:gd name="T32" fmla="*/ 2270 w 2657"/>
                  <a:gd name="T33" fmla="*/ 1310 h 4242"/>
                  <a:gd name="T34" fmla="*/ 2330 w 2657"/>
                  <a:gd name="T35" fmla="*/ 1310 h 4242"/>
                  <a:gd name="T36" fmla="*/ 1975 w 2657"/>
                  <a:gd name="T37" fmla="*/ 3814 h 4242"/>
                  <a:gd name="T38" fmla="*/ 1975 w 2657"/>
                  <a:gd name="T39" fmla="*/ 3814 h 4242"/>
                  <a:gd name="T40" fmla="*/ 2377 w 2657"/>
                  <a:gd name="T41" fmla="*/ 4171 h 4242"/>
                  <a:gd name="T42" fmla="*/ 2374 w 2657"/>
                  <a:gd name="T43" fmla="*/ 458 h 4242"/>
                  <a:gd name="T44" fmla="*/ 1939 w 2657"/>
                  <a:gd name="T45" fmla="*/ 522 h 4242"/>
                  <a:gd name="T46" fmla="*/ 1605 w 2657"/>
                  <a:gd name="T47" fmla="*/ 4171 h 4242"/>
                  <a:gd name="T48" fmla="*/ 402 w 2657"/>
                  <a:gd name="T49" fmla="*/ 643 h 4242"/>
                  <a:gd name="T50" fmla="*/ 0 w 2657"/>
                  <a:gd name="T51" fmla="*/ 4171 h 4242"/>
                  <a:gd name="T52" fmla="*/ 834 w 2657"/>
                  <a:gd name="T53" fmla="*/ 1326 h 4242"/>
                  <a:gd name="T54" fmla="*/ 834 w 2657"/>
                  <a:gd name="T55" fmla="*/ 784 h 4242"/>
                  <a:gd name="T56" fmla="*/ 646 w 2657"/>
                  <a:gd name="T57" fmla="*/ 1392 h 4242"/>
                  <a:gd name="T58" fmla="*/ 834 w 2657"/>
                  <a:gd name="T59" fmla="*/ 1696 h 4242"/>
                  <a:gd name="T60" fmla="*/ 897 w 2657"/>
                  <a:gd name="T61" fmla="*/ 1022 h 4242"/>
                  <a:gd name="T62" fmla="*/ 1086 w 2657"/>
                  <a:gd name="T63" fmla="*/ 1630 h 4242"/>
                  <a:gd name="T64" fmla="*/ 897 w 2657"/>
                  <a:gd name="T65" fmla="*/ 1934 h 4242"/>
                  <a:gd name="T66" fmla="*/ 706 w 2657"/>
                  <a:gd name="T67" fmla="*/ 3333 h 4242"/>
                  <a:gd name="T68" fmla="*/ 706 w 2657"/>
                  <a:gd name="T69" fmla="*/ 3409 h 4242"/>
                  <a:gd name="T70" fmla="*/ 518 w 2657"/>
                  <a:gd name="T71" fmla="*/ 2704 h 4242"/>
                  <a:gd name="T72" fmla="*/ 518 w 2657"/>
                  <a:gd name="T73" fmla="*/ 2152 h 4242"/>
                  <a:gd name="T74" fmla="*/ 1013 w 2657"/>
                  <a:gd name="T75" fmla="*/ 2704 h 4242"/>
                  <a:gd name="T76" fmla="*/ 1201 w 2657"/>
                  <a:gd name="T77" fmla="*/ 2390 h 4242"/>
                  <a:gd name="T78" fmla="*/ 1201 w 2657"/>
                  <a:gd name="T79" fmla="*/ 2781 h 4242"/>
                  <a:gd name="T80" fmla="*/ 1201 w 2657"/>
                  <a:gd name="T81" fmla="*/ 3409 h 4242"/>
                  <a:gd name="T82" fmla="*/ 1453 w 2657"/>
                  <a:gd name="T83" fmla="*/ 3863 h 4242"/>
                  <a:gd name="T84" fmla="*/ 1453 w 2657"/>
                  <a:gd name="T85" fmla="*/ 3409 h 4242"/>
                  <a:gd name="T86" fmla="*/ 1453 w 2657"/>
                  <a:gd name="T87" fmla="*/ 3333 h 4242"/>
                  <a:gd name="T88" fmla="*/ 1264 w 2657"/>
                  <a:gd name="T89" fmla="*/ 3019 h 4242"/>
                  <a:gd name="T90" fmla="*/ 769 w 2657"/>
                  <a:gd name="T91" fmla="*/ 3019 h 4242"/>
                  <a:gd name="T92" fmla="*/ 957 w 2657"/>
                  <a:gd name="T93" fmla="*/ 3333 h 4242"/>
                  <a:gd name="T94" fmla="*/ 957 w 2657"/>
                  <a:gd name="T95" fmla="*/ 2466 h 4242"/>
                  <a:gd name="T96" fmla="*/ 957 w 2657"/>
                  <a:gd name="T97" fmla="*/ 2390 h 4242"/>
                  <a:gd name="T98" fmla="*/ 769 w 2657"/>
                  <a:gd name="T99" fmla="*/ 3409 h 4242"/>
                  <a:gd name="T100" fmla="*/ 1453 w 2657"/>
                  <a:gd name="T101" fmla="*/ 2152 h 4242"/>
                  <a:gd name="T102" fmla="*/ 455 w 2657"/>
                  <a:gd name="T103" fmla="*/ 2152 h 4242"/>
                  <a:gd name="T104" fmla="*/ 455 w 2657"/>
                  <a:gd name="T105" fmla="*/ 2704 h 4242"/>
                  <a:gd name="T106" fmla="*/ 266 w 2657"/>
                  <a:gd name="T107" fmla="*/ 3019 h 4242"/>
                  <a:gd name="T108" fmla="*/ 266 w 2657"/>
                  <a:gd name="T109" fmla="*/ 3095 h 4242"/>
                  <a:gd name="T110" fmla="*/ 266 w 2657"/>
                  <a:gd name="T111" fmla="*/ 3863 h 4242"/>
                  <a:gd name="T112" fmla="*/ 847 w 2657"/>
                  <a:gd name="T113" fmla="*/ 3814 h 4242"/>
                  <a:gd name="T114" fmla="*/ 575 w 2657"/>
                  <a:gd name="T115" fmla="*/ 622 h 4242"/>
                  <a:gd name="T116" fmla="*/ 1035 w 2657"/>
                  <a:gd name="T117" fmla="*/ 3 h 4242"/>
                  <a:gd name="T118" fmla="*/ 683 w 2657"/>
                  <a:gd name="T119" fmla="*/ 210 h 4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657" h="4242">
                    <a:moveTo>
                      <a:pt x="2657" y="715"/>
                    </a:moveTo>
                    <a:cubicBezTo>
                      <a:pt x="2657" y="643"/>
                      <a:pt x="2657" y="643"/>
                      <a:pt x="2657" y="643"/>
                    </a:cubicBezTo>
                    <a:cubicBezTo>
                      <a:pt x="1695" y="643"/>
                      <a:pt x="1695" y="643"/>
                      <a:pt x="1695" y="643"/>
                    </a:cubicBezTo>
                    <a:cubicBezTo>
                      <a:pt x="1695" y="715"/>
                      <a:pt x="1695" y="715"/>
                      <a:pt x="1695" y="715"/>
                    </a:cubicBezTo>
                    <a:cubicBezTo>
                      <a:pt x="1730" y="715"/>
                      <a:pt x="1730" y="715"/>
                      <a:pt x="1730" y="715"/>
                    </a:cubicBezTo>
                    <a:cubicBezTo>
                      <a:pt x="1730" y="4171"/>
                      <a:pt x="1730" y="4171"/>
                      <a:pt x="1730" y="4171"/>
                    </a:cubicBezTo>
                    <a:cubicBezTo>
                      <a:pt x="1695" y="4171"/>
                      <a:pt x="1695" y="4171"/>
                      <a:pt x="1695" y="4171"/>
                    </a:cubicBezTo>
                    <a:cubicBezTo>
                      <a:pt x="1695" y="4242"/>
                      <a:pt x="1695" y="4242"/>
                      <a:pt x="1695" y="4242"/>
                    </a:cubicBezTo>
                    <a:cubicBezTo>
                      <a:pt x="2657" y="4242"/>
                      <a:pt x="2657" y="4242"/>
                      <a:pt x="2657" y="4242"/>
                    </a:cubicBezTo>
                    <a:cubicBezTo>
                      <a:pt x="2657" y="4171"/>
                      <a:pt x="2657" y="4171"/>
                      <a:pt x="2657" y="4171"/>
                    </a:cubicBezTo>
                    <a:cubicBezTo>
                      <a:pt x="2622" y="4171"/>
                      <a:pt x="2622" y="4171"/>
                      <a:pt x="2622" y="4171"/>
                    </a:cubicBezTo>
                    <a:cubicBezTo>
                      <a:pt x="2622" y="715"/>
                      <a:pt x="2622" y="715"/>
                      <a:pt x="2622" y="715"/>
                    </a:cubicBezTo>
                    <a:lnTo>
                      <a:pt x="2657" y="715"/>
                    </a:lnTo>
                    <a:close/>
                    <a:moveTo>
                      <a:pt x="1834" y="3378"/>
                    </a:moveTo>
                    <a:cubicBezTo>
                      <a:pt x="1834" y="3140"/>
                      <a:pt x="1834" y="3140"/>
                      <a:pt x="1834" y="3140"/>
                    </a:cubicBezTo>
                    <a:cubicBezTo>
                      <a:pt x="2518" y="3140"/>
                      <a:pt x="2518" y="3140"/>
                      <a:pt x="2518" y="3140"/>
                    </a:cubicBezTo>
                    <a:cubicBezTo>
                      <a:pt x="2518" y="3378"/>
                      <a:pt x="2518" y="3378"/>
                      <a:pt x="2518" y="3378"/>
                    </a:cubicBezTo>
                    <a:lnTo>
                      <a:pt x="1834" y="3378"/>
                    </a:lnTo>
                    <a:close/>
                    <a:moveTo>
                      <a:pt x="2518" y="3436"/>
                    </a:moveTo>
                    <a:cubicBezTo>
                      <a:pt x="2518" y="3674"/>
                      <a:pt x="2518" y="3674"/>
                      <a:pt x="2518" y="3674"/>
                    </a:cubicBezTo>
                    <a:cubicBezTo>
                      <a:pt x="2330" y="3674"/>
                      <a:pt x="2330" y="3674"/>
                      <a:pt x="2330" y="3674"/>
                    </a:cubicBezTo>
                    <a:cubicBezTo>
                      <a:pt x="2330" y="3436"/>
                      <a:pt x="2330" y="3436"/>
                      <a:pt x="2330" y="3436"/>
                    </a:cubicBezTo>
                    <a:lnTo>
                      <a:pt x="2518" y="3436"/>
                    </a:lnTo>
                    <a:close/>
                    <a:moveTo>
                      <a:pt x="2270" y="3436"/>
                    </a:moveTo>
                    <a:cubicBezTo>
                      <a:pt x="2270" y="3674"/>
                      <a:pt x="2270" y="3674"/>
                      <a:pt x="2270" y="3674"/>
                    </a:cubicBezTo>
                    <a:cubicBezTo>
                      <a:pt x="2082" y="3674"/>
                      <a:pt x="2082" y="3674"/>
                      <a:pt x="2082" y="3674"/>
                    </a:cubicBezTo>
                    <a:cubicBezTo>
                      <a:pt x="2082" y="3436"/>
                      <a:pt x="2082" y="3436"/>
                      <a:pt x="2082" y="3436"/>
                    </a:cubicBezTo>
                    <a:lnTo>
                      <a:pt x="2270" y="3436"/>
                    </a:lnTo>
                    <a:close/>
                    <a:moveTo>
                      <a:pt x="2022" y="3436"/>
                    </a:moveTo>
                    <a:cubicBezTo>
                      <a:pt x="2022" y="3674"/>
                      <a:pt x="2022" y="3674"/>
                      <a:pt x="2022" y="3674"/>
                    </a:cubicBezTo>
                    <a:cubicBezTo>
                      <a:pt x="1834" y="3674"/>
                      <a:pt x="1834" y="3674"/>
                      <a:pt x="1834" y="3674"/>
                    </a:cubicBezTo>
                    <a:cubicBezTo>
                      <a:pt x="1834" y="3436"/>
                      <a:pt x="1834" y="3436"/>
                      <a:pt x="1834" y="3436"/>
                    </a:cubicBezTo>
                    <a:lnTo>
                      <a:pt x="2022" y="3436"/>
                    </a:lnTo>
                    <a:close/>
                    <a:moveTo>
                      <a:pt x="1834" y="3083"/>
                    </a:moveTo>
                    <a:cubicBezTo>
                      <a:pt x="1834" y="2845"/>
                      <a:pt x="1834" y="2845"/>
                      <a:pt x="1834" y="2845"/>
                    </a:cubicBezTo>
                    <a:cubicBezTo>
                      <a:pt x="2022" y="2845"/>
                      <a:pt x="2022" y="2845"/>
                      <a:pt x="2022" y="2845"/>
                    </a:cubicBezTo>
                    <a:cubicBezTo>
                      <a:pt x="2022" y="3083"/>
                      <a:pt x="2022" y="3083"/>
                      <a:pt x="2022" y="3083"/>
                    </a:cubicBezTo>
                    <a:lnTo>
                      <a:pt x="1834" y="3083"/>
                    </a:lnTo>
                    <a:close/>
                    <a:moveTo>
                      <a:pt x="2082" y="3083"/>
                    </a:moveTo>
                    <a:cubicBezTo>
                      <a:pt x="2082" y="2845"/>
                      <a:pt x="2082" y="2845"/>
                      <a:pt x="2082" y="2845"/>
                    </a:cubicBezTo>
                    <a:cubicBezTo>
                      <a:pt x="2270" y="2845"/>
                      <a:pt x="2270" y="2845"/>
                      <a:pt x="2270" y="2845"/>
                    </a:cubicBezTo>
                    <a:cubicBezTo>
                      <a:pt x="2270" y="3083"/>
                      <a:pt x="2270" y="3083"/>
                      <a:pt x="2270" y="3083"/>
                    </a:cubicBezTo>
                    <a:lnTo>
                      <a:pt x="2082" y="3083"/>
                    </a:lnTo>
                    <a:close/>
                    <a:moveTo>
                      <a:pt x="2330" y="3083"/>
                    </a:moveTo>
                    <a:cubicBezTo>
                      <a:pt x="2330" y="2845"/>
                      <a:pt x="2330" y="2845"/>
                      <a:pt x="2330" y="2845"/>
                    </a:cubicBezTo>
                    <a:cubicBezTo>
                      <a:pt x="2518" y="2845"/>
                      <a:pt x="2518" y="2845"/>
                      <a:pt x="2518" y="2845"/>
                    </a:cubicBezTo>
                    <a:cubicBezTo>
                      <a:pt x="2518" y="3083"/>
                      <a:pt x="2518" y="3083"/>
                      <a:pt x="2518" y="3083"/>
                    </a:cubicBezTo>
                    <a:lnTo>
                      <a:pt x="2330" y="3083"/>
                    </a:lnTo>
                    <a:close/>
                    <a:moveTo>
                      <a:pt x="1834" y="2787"/>
                    </a:moveTo>
                    <a:cubicBezTo>
                      <a:pt x="1834" y="2549"/>
                      <a:pt x="1834" y="2549"/>
                      <a:pt x="1834" y="2549"/>
                    </a:cubicBezTo>
                    <a:cubicBezTo>
                      <a:pt x="2518" y="2549"/>
                      <a:pt x="2518" y="2549"/>
                      <a:pt x="2518" y="2549"/>
                    </a:cubicBezTo>
                    <a:cubicBezTo>
                      <a:pt x="2518" y="2787"/>
                      <a:pt x="2518" y="2787"/>
                      <a:pt x="2518" y="2787"/>
                    </a:cubicBezTo>
                    <a:lnTo>
                      <a:pt x="1834" y="2787"/>
                    </a:lnTo>
                    <a:close/>
                    <a:moveTo>
                      <a:pt x="1834" y="2492"/>
                    </a:moveTo>
                    <a:cubicBezTo>
                      <a:pt x="1834" y="2254"/>
                      <a:pt x="1834" y="2254"/>
                      <a:pt x="1834" y="2254"/>
                    </a:cubicBezTo>
                    <a:cubicBezTo>
                      <a:pt x="2022" y="2254"/>
                      <a:pt x="2022" y="2254"/>
                      <a:pt x="2022" y="2254"/>
                    </a:cubicBezTo>
                    <a:cubicBezTo>
                      <a:pt x="2022" y="2492"/>
                      <a:pt x="2022" y="2492"/>
                      <a:pt x="2022" y="2492"/>
                    </a:cubicBezTo>
                    <a:lnTo>
                      <a:pt x="1834" y="2492"/>
                    </a:lnTo>
                    <a:close/>
                    <a:moveTo>
                      <a:pt x="2082" y="2492"/>
                    </a:moveTo>
                    <a:cubicBezTo>
                      <a:pt x="2082" y="2254"/>
                      <a:pt x="2082" y="2254"/>
                      <a:pt x="2082" y="2254"/>
                    </a:cubicBezTo>
                    <a:cubicBezTo>
                      <a:pt x="2270" y="2254"/>
                      <a:pt x="2270" y="2254"/>
                      <a:pt x="2270" y="2254"/>
                    </a:cubicBezTo>
                    <a:cubicBezTo>
                      <a:pt x="2270" y="2492"/>
                      <a:pt x="2270" y="2492"/>
                      <a:pt x="2270" y="2492"/>
                    </a:cubicBezTo>
                    <a:lnTo>
                      <a:pt x="2082" y="2492"/>
                    </a:lnTo>
                    <a:close/>
                    <a:moveTo>
                      <a:pt x="2330" y="2492"/>
                    </a:moveTo>
                    <a:cubicBezTo>
                      <a:pt x="2330" y="2254"/>
                      <a:pt x="2330" y="2254"/>
                      <a:pt x="2330" y="2254"/>
                    </a:cubicBezTo>
                    <a:cubicBezTo>
                      <a:pt x="2518" y="2254"/>
                      <a:pt x="2518" y="2254"/>
                      <a:pt x="2518" y="2254"/>
                    </a:cubicBezTo>
                    <a:cubicBezTo>
                      <a:pt x="2518" y="2492"/>
                      <a:pt x="2518" y="2492"/>
                      <a:pt x="2518" y="2492"/>
                    </a:cubicBezTo>
                    <a:lnTo>
                      <a:pt x="2330" y="2492"/>
                    </a:lnTo>
                    <a:close/>
                    <a:moveTo>
                      <a:pt x="1834" y="2197"/>
                    </a:moveTo>
                    <a:cubicBezTo>
                      <a:pt x="1834" y="1958"/>
                      <a:pt x="1834" y="1958"/>
                      <a:pt x="1834" y="1958"/>
                    </a:cubicBezTo>
                    <a:cubicBezTo>
                      <a:pt x="2518" y="1958"/>
                      <a:pt x="2518" y="1958"/>
                      <a:pt x="2518" y="1958"/>
                    </a:cubicBezTo>
                    <a:cubicBezTo>
                      <a:pt x="2518" y="2197"/>
                      <a:pt x="2518" y="2197"/>
                      <a:pt x="2518" y="2197"/>
                    </a:cubicBezTo>
                    <a:lnTo>
                      <a:pt x="1834" y="2197"/>
                    </a:lnTo>
                    <a:close/>
                    <a:moveTo>
                      <a:pt x="1834" y="1901"/>
                    </a:moveTo>
                    <a:cubicBezTo>
                      <a:pt x="1834" y="1663"/>
                      <a:pt x="1834" y="1663"/>
                      <a:pt x="1834" y="1663"/>
                    </a:cubicBezTo>
                    <a:cubicBezTo>
                      <a:pt x="2022" y="1663"/>
                      <a:pt x="2022" y="1663"/>
                      <a:pt x="2022" y="1663"/>
                    </a:cubicBezTo>
                    <a:cubicBezTo>
                      <a:pt x="2022" y="1901"/>
                      <a:pt x="2022" y="1901"/>
                      <a:pt x="2022" y="1901"/>
                    </a:cubicBezTo>
                    <a:lnTo>
                      <a:pt x="1834" y="1901"/>
                    </a:lnTo>
                    <a:close/>
                    <a:moveTo>
                      <a:pt x="2082" y="1901"/>
                    </a:moveTo>
                    <a:cubicBezTo>
                      <a:pt x="2082" y="1663"/>
                      <a:pt x="2082" y="1663"/>
                      <a:pt x="2082" y="1663"/>
                    </a:cubicBezTo>
                    <a:cubicBezTo>
                      <a:pt x="2270" y="1663"/>
                      <a:pt x="2270" y="1663"/>
                      <a:pt x="2270" y="1663"/>
                    </a:cubicBezTo>
                    <a:cubicBezTo>
                      <a:pt x="2270" y="1901"/>
                      <a:pt x="2270" y="1901"/>
                      <a:pt x="2270" y="1901"/>
                    </a:cubicBezTo>
                    <a:lnTo>
                      <a:pt x="2082" y="1901"/>
                    </a:lnTo>
                    <a:close/>
                    <a:moveTo>
                      <a:pt x="2330" y="1901"/>
                    </a:moveTo>
                    <a:cubicBezTo>
                      <a:pt x="2330" y="1663"/>
                      <a:pt x="2330" y="1663"/>
                      <a:pt x="2330" y="1663"/>
                    </a:cubicBezTo>
                    <a:cubicBezTo>
                      <a:pt x="2518" y="1663"/>
                      <a:pt x="2518" y="1663"/>
                      <a:pt x="2518" y="1663"/>
                    </a:cubicBezTo>
                    <a:cubicBezTo>
                      <a:pt x="2518" y="1901"/>
                      <a:pt x="2518" y="1901"/>
                      <a:pt x="2518" y="1901"/>
                    </a:cubicBezTo>
                    <a:lnTo>
                      <a:pt x="2330" y="1901"/>
                    </a:lnTo>
                    <a:close/>
                    <a:moveTo>
                      <a:pt x="1834" y="1606"/>
                    </a:moveTo>
                    <a:cubicBezTo>
                      <a:pt x="1834" y="1368"/>
                      <a:pt x="1834" y="1368"/>
                      <a:pt x="1834" y="1368"/>
                    </a:cubicBezTo>
                    <a:cubicBezTo>
                      <a:pt x="2518" y="1368"/>
                      <a:pt x="2518" y="1368"/>
                      <a:pt x="2518" y="1368"/>
                    </a:cubicBezTo>
                    <a:cubicBezTo>
                      <a:pt x="2518" y="1606"/>
                      <a:pt x="2518" y="1606"/>
                      <a:pt x="2518" y="1606"/>
                    </a:cubicBezTo>
                    <a:lnTo>
                      <a:pt x="1834" y="1606"/>
                    </a:lnTo>
                    <a:close/>
                    <a:moveTo>
                      <a:pt x="1834" y="1310"/>
                    </a:moveTo>
                    <a:cubicBezTo>
                      <a:pt x="1834" y="1072"/>
                      <a:pt x="1834" y="1072"/>
                      <a:pt x="1834" y="1072"/>
                    </a:cubicBezTo>
                    <a:cubicBezTo>
                      <a:pt x="2022" y="1072"/>
                      <a:pt x="2022" y="1072"/>
                      <a:pt x="2022" y="1072"/>
                    </a:cubicBezTo>
                    <a:cubicBezTo>
                      <a:pt x="2022" y="1310"/>
                      <a:pt x="2022" y="1310"/>
                      <a:pt x="2022" y="1310"/>
                    </a:cubicBezTo>
                    <a:lnTo>
                      <a:pt x="1834" y="1310"/>
                    </a:lnTo>
                    <a:close/>
                    <a:moveTo>
                      <a:pt x="2082" y="1310"/>
                    </a:moveTo>
                    <a:cubicBezTo>
                      <a:pt x="2082" y="1072"/>
                      <a:pt x="2082" y="1072"/>
                      <a:pt x="2082" y="1072"/>
                    </a:cubicBezTo>
                    <a:cubicBezTo>
                      <a:pt x="2270" y="1072"/>
                      <a:pt x="2270" y="1072"/>
                      <a:pt x="2270" y="1072"/>
                    </a:cubicBezTo>
                    <a:cubicBezTo>
                      <a:pt x="2270" y="1310"/>
                      <a:pt x="2270" y="1310"/>
                      <a:pt x="2270" y="1310"/>
                    </a:cubicBezTo>
                    <a:lnTo>
                      <a:pt x="2082" y="1310"/>
                    </a:lnTo>
                    <a:close/>
                    <a:moveTo>
                      <a:pt x="2330" y="1310"/>
                    </a:moveTo>
                    <a:cubicBezTo>
                      <a:pt x="2330" y="1072"/>
                      <a:pt x="2330" y="1072"/>
                      <a:pt x="2330" y="1072"/>
                    </a:cubicBezTo>
                    <a:cubicBezTo>
                      <a:pt x="2518" y="1072"/>
                      <a:pt x="2518" y="1072"/>
                      <a:pt x="2518" y="1072"/>
                    </a:cubicBezTo>
                    <a:cubicBezTo>
                      <a:pt x="2518" y="1310"/>
                      <a:pt x="2518" y="1310"/>
                      <a:pt x="2518" y="1310"/>
                    </a:cubicBezTo>
                    <a:lnTo>
                      <a:pt x="2330" y="1310"/>
                    </a:lnTo>
                    <a:close/>
                    <a:moveTo>
                      <a:pt x="1834" y="1015"/>
                    </a:moveTo>
                    <a:cubicBezTo>
                      <a:pt x="1834" y="777"/>
                      <a:pt x="1834" y="777"/>
                      <a:pt x="1834" y="777"/>
                    </a:cubicBezTo>
                    <a:cubicBezTo>
                      <a:pt x="2518" y="777"/>
                      <a:pt x="2518" y="777"/>
                      <a:pt x="2518" y="777"/>
                    </a:cubicBezTo>
                    <a:cubicBezTo>
                      <a:pt x="2518" y="1015"/>
                      <a:pt x="2518" y="1015"/>
                      <a:pt x="2518" y="1015"/>
                    </a:cubicBezTo>
                    <a:lnTo>
                      <a:pt x="1834" y="1015"/>
                    </a:lnTo>
                    <a:close/>
                    <a:moveTo>
                      <a:pt x="1975" y="3814"/>
                    </a:moveTo>
                    <a:cubicBezTo>
                      <a:pt x="2163" y="3814"/>
                      <a:pt x="2163" y="3814"/>
                      <a:pt x="2163" y="3814"/>
                    </a:cubicBezTo>
                    <a:cubicBezTo>
                      <a:pt x="2163" y="4171"/>
                      <a:pt x="2163" y="4171"/>
                      <a:pt x="2163" y="4171"/>
                    </a:cubicBezTo>
                    <a:cubicBezTo>
                      <a:pt x="2163" y="4197"/>
                      <a:pt x="2163" y="4197"/>
                      <a:pt x="2163" y="4197"/>
                    </a:cubicBezTo>
                    <a:cubicBezTo>
                      <a:pt x="1975" y="4197"/>
                      <a:pt x="1975" y="4197"/>
                      <a:pt x="1975" y="4197"/>
                    </a:cubicBezTo>
                    <a:cubicBezTo>
                      <a:pt x="1975" y="4171"/>
                      <a:pt x="1975" y="4171"/>
                      <a:pt x="1975" y="4171"/>
                    </a:cubicBezTo>
                    <a:lnTo>
                      <a:pt x="1975" y="3814"/>
                    </a:lnTo>
                    <a:close/>
                    <a:moveTo>
                      <a:pt x="2377" y="4197"/>
                    </a:moveTo>
                    <a:cubicBezTo>
                      <a:pt x="2189" y="4197"/>
                      <a:pt x="2189" y="4197"/>
                      <a:pt x="2189" y="4197"/>
                    </a:cubicBezTo>
                    <a:cubicBezTo>
                      <a:pt x="2189" y="4171"/>
                      <a:pt x="2189" y="4171"/>
                      <a:pt x="2189" y="4171"/>
                    </a:cubicBezTo>
                    <a:cubicBezTo>
                      <a:pt x="2189" y="3814"/>
                      <a:pt x="2189" y="3814"/>
                      <a:pt x="2189" y="3814"/>
                    </a:cubicBezTo>
                    <a:cubicBezTo>
                      <a:pt x="2377" y="3814"/>
                      <a:pt x="2377" y="3814"/>
                      <a:pt x="2377" y="3814"/>
                    </a:cubicBezTo>
                    <a:cubicBezTo>
                      <a:pt x="2377" y="4171"/>
                      <a:pt x="2377" y="4171"/>
                      <a:pt x="2377" y="4171"/>
                    </a:cubicBezTo>
                    <a:lnTo>
                      <a:pt x="2377" y="4197"/>
                    </a:lnTo>
                    <a:close/>
                    <a:moveTo>
                      <a:pt x="2432" y="542"/>
                    </a:moveTo>
                    <a:cubicBezTo>
                      <a:pt x="2409" y="542"/>
                      <a:pt x="2409" y="542"/>
                      <a:pt x="2409" y="542"/>
                    </a:cubicBezTo>
                    <a:cubicBezTo>
                      <a:pt x="2412" y="535"/>
                      <a:pt x="2413" y="529"/>
                      <a:pt x="2413" y="522"/>
                    </a:cubicBezTo>
                    <a:cubicBezTo>
                      <a:pt x="2413" y="506"/>
                      <a:pt x="2413" y="506"/>
                      <a:pt x="2413" y="506"/>
                    </a:cubicBezTo>
                    <a:cubicBezTo>
                      <a:pt x="2413" y="479"/>
                      <a:pt x="2395" y="458"/>
                      <a:pt x="2374" y="458"/>
                    </a:cubicBezTo>
                    <a:cubicBezTo>
                      <a:pt x="2342" y="458"/>
                      <a:pt x="2342" y="458"/>
                      <a:pt x="2342" y="458"/>
                    </a:cubicBezTo>
                    <a:cubicBezTo>
                      <a:pt x="2323" y="432"/>
                      <a:pt x="2256" y="414"/>
                      <a:pt x="2176" y="414"/>
                    </a:cubicBezTo>
                    <a:cubicBezTo>
                      <a:pt x="2096" y="414"/>
                      <a:pt x="2029" y="432"/>
                      <a:pt x="2010" y="458"/>
                    </a:cubicBezTo>
                    <a:cubicBezTo>
                      <a:pt x="1978" y="458"/>
                      <a:pt x="1978" y="458"/>
                      <a:pt x="1978" y="458"/>
                    </a:cubicBezTo>
                    <a:cubicBezTo>
                      <a:pt x="1956" y="458"/>
                      <a:pt x="1939" y="479"/>
                      <a:pt x="1939" y="506"/>
                    </a:cubicBezTo>
                    <a:cubicBezTo>
                      <a:pt x="1939" y="522"/>
                      <a:pt x="1939" y="522"/>
                      <a:pt x="1939" y="522"/>
                    </a:cubicBezTo>
                    <a:cubicBezTo>
                      <a:pt x="1939" y="529"/>
                      <a:pt x="1940" y="535"/>
                      <a:pt x="1943" y="542"/>
                    </a:cubicBezTo>
                    <a:cubicBezTo>
                      <a:pt x="1920" y="542"/>
                      <a:pt x="1920" y="542"/>
                      <a:pt x="1920" y="542"/>
                    </a:cubicBezTo>
                    <a:cubicBezTo>
                      <a:pt x="1920" y="618"/>
                      <a:pt x="1920" y="618"/>
                      <a:pt x="1920" y="618"/>
                    </a:cubicBezTo>
                    <a:cubicBezTo>
                      <a:pt x="2432" y="618"/>
                      <a:pt x="2432" y="618"/>
                      <a:pt x="2432" y="618"/>
                    </a:cubicBezTo>
                    <a:lnTo>
                      <a:pt x="2432" y="542"/>
                    </a:lnTo>
                    <a:close/>
                    <a:moveTo>
                      <a:pt x="1605" y="4171"/>
                    </a:moveTo>
                    <a:cubicBezTo>
                      <a:pt x="1605" y="2050"/>
                      <a:pt x="1605" y="2050"/>
                      <a:pt x="1605" y="2050"/>
                    </a:cubicBezTo>
                    <a:cubicBezTo>
                      <a:pt x="1271" y="2050"/>
                      <a:pt x="1271" y="2050"/>
                      <a:pt x="1271" y="2050"/>
                    </a:cubicBezTo>
                    <a:cubicBezTo>
                      <a:pt x="1271" y="715"/>
                      <a:pt x="1271" y="715"/>
                      <a:pt x="1271" y="715"/>
                    </a:cubicBezTo>
                    <a:cubicBezTo>
                      <a:pt x="1317" y="715"/>
                      <a:pt x="1317" y="715"/>
                      <a:pt x="1317" y="715"/>
                    </a:cubicBezTo>
                    <a:cubicBezTo>
                      <a:pt x="1317" y="643"/>
                      <a:pt x="1317" y="643"/>
                      <a:pt x="1317" y="643"/>
                    </a:cubicBezTo>
                    <a:cubicBezTo>
                      <a:pt x="402" y="643"/>
                      <a:pt x="402" y="643"/>
                      <a:pt x="402" y="643"/>
                    </a:cubicBezTo>
                    <a:cubicBezTo>
                      <a:pt x="402" y="715"/>
                      <a:pt x="402" y="715"/>
                      <a:pt x="402" y="715"/>
                    </a:cubicBezTo>
                    <a:cubicBezTo>
                      <a:pt x="461" y="715"/>
                      <a:pt x="461" y="715"/>
                      <a:pt x="461" y="715"/>
                    </a:cubicBezTo>
                    <a:cubicBezTo>
                      <a:pt x="461" y="2050"/>
                      <a:pt x="461" y="2050"/>
                      <a:pt x="461" y="2050"/>
                    </a:cubicBezTo>
                    <a:cubicBezTo>
                      <a:pt x="114" y="2050"/>
                      <a:pt x="114" y="2050"/>
                      <a:pt x="114" y="2050"/>
                    </a:cubicBezTo>
                    <a:cubicBezTo>
                      <a:pt x="114" y="4171"/>
                      <a:pt x="114" y="4171"/>
                      <a:pt x="114" y="4171"/>
                    </a:cubicBezTo>
                    <a:cubicBezTo>
                      <a:pt x="0" y="4171"/>
                      <a:pt x="0" y="4171"/>
                      <a:pt x="0" y="4171"/>
                    </a:cubicBezTo>
                    <a:cubicBezTo>
                      <a:pt x="0" y="4242"/>
                      <a:pt x="0" y="4242"/>
                      <a:pt x="0" y="4242"/>
                    </a:cubicBezTo>
                    <a:cubicBezTo>
                      <a:pt x="1719" y="4242"/>
                      <a:pt x="1719" y="4242"/>
                      <a:pt x="1719" y="4242"/>
                    </a:cubicBezTo>
                    <a:cubicBezTo>
                      <a:pt x="1719" y="4171"/>
                      <a:pt x="1719" y="4171"/>
                      <a:pt x="1719" y="4171"/>
                    </a:cubicBezTo>
                    <a:lnTo>
                      <a:pt x="1605" y="4171"/>
                    </a:lnTo>
                    <a:close/>
                    <a:moveTo>
                      <a:pt x="834" y="1088"/>
                    </a:moveTo>
                    <a:cubicBezTo>
                      <a:pt x="834" y="1326"/>
                      <a:pt x="834" y="1326"/>
                      <a:pt x="834" y="1326"/>
                    </a:cubicBezTo>
                    <a:cubicBezTo>
                      <a:pt x="646" y="1326"/>
                      <a:pt x="646" y="1326"/>
                      <a:pt x="646" y="1326"/>
                    </a:cubicBezTo>
                    <a:cubicBezTo>
                      <a:pt x="646" y="1088"/>
                      <a:pt x="646" y="1088"/>
                      <a:pt x="646" y="1088"/>
                    </a:cubicBezTo>
                    <a:lnTo>
                      <a:pt x="834" y="1088"/>
                    </a:lnTo>
                    <a:close/>
                    <a:moveTo>
                      <a:pt x="646" y="1022"/>
                    </a:moveTo>
                    <a:cubicBezTo>
                      <a:pt x="646" y="784"/>
                      <a:pt x="646" y="784"/>
                      <a:pt x="646" y="784"/>
                    </a:cubicBezTo>
                    <a:cubicBezTo>
                      <a:pt x="834" y="784"/>
                      <a:pt x="834" y="784"/>
                      <a:pt x="834" y="784"/>
                    </a:cubicBezTo>
                    <a:cubicBezTo>
                      <a:pt x="834" y="1022"/>
                      <a:pt x="834" y="1022"/>
                      <a:pt x="834" y="1022"/>
                    </a:cubicBezTo>
                    <a:lnTo>
                      <a:pt x="646" y="1022"/>
                    </a:lnTo>
                    <a:close/>
                    <a:moveTo>
                      <a:pt x="834" y="1392"/>
                    </a:moveTo>
                    <a:cubicBezTo>
                      <a:pt x="834" y="1630"/>
                      <a:pt x="834" y="1630"/>
                      <a:pt x="834" y="1630"/>
                    </a:cubicBezTo>
                    <a:cubicBezTo>
                      <a:pt x="646" y="1630"/>
                      <a:pt x="646" y="1630"/>
                      <a:pt x="646" y="1630"/>
                    </a:cubicBezTo>
                    <a:cubicBezTo>
                      <a:pt x="646" y="1392"/>
                      <a:pt x="646" y="1392"/>
                      <a:pt x="646" y="1392"/>
                    </a:cubicBezTo>
                    <a:lnTo>
                      <a:pt x="834" y="1392"/>
                    </a:lnTo>
                    <a:close/>
                    <a:moveTo>
                      <a:pt x="834" y="1696"/>
                    </a:moveTo>
                    <a:cubicBezTo>
                      <a:pt x="834" y="1934"/>
                      <a:pt x="834" y="1934"/>
                      <a:pt x="834" y="1934"/>
                    </a:cubicBezTo>
                    <a:cubicBezTo>
                      <a:pt x="646" y="1934"/>
                      <a:pt x="646" y="1934"/>
                      <a:pt x="646" y="1934"/>
                    </a:cubicBezTo>
                    <a:cubicBezTo>
                      <a:pt x="646" y="1696"/>
                      <a:pt x="646" y="1696"/>
                      <a:pt x="646" y="1696"/>
                    </a:cubicBezTo>
                    <a:lnTo>
                      <a:pt x="834" y="1696"/>
                    </a:lnTo>
                    <a:close/>
                    <a:moveTo>
                      <a:pt x="1086" y="1088"/>
                    </a:moveTo>
                    <a:cubicBezTo>
                      <a:pt x="1086" y="1326"/>
                      <a:pt x="1086" y="1326"/>
                      <a:pt x="1086" y="1326"/>
                    </a:cubicBezTo>
                    <a:cubicBezTo>
                      <a:pt x="897" y="1326"/>
                      <a:pt x="897" y="1326"/>
                      <a:pt x="897" y="1326"/>
                    </a:cubicBezTo>
                    <a:cubicBezTo>
                      <a:pt x="897" y="1088"/>
                      <a:pt x="897" y="1088"/>
                      <a:pt x="897" y="1088"/>
                    </a:cubicBezTo>
                    <a:lnTo>
                      <a:pt x="1086" y="1088"/>
                    </a:lnTo>
                    <a:close/>
                    <a:moveTo>
                      <a:pt x="897" y="1022"/>
                    </a:moveTo>
                    <a:cubicBezTo>
                      <a:pt x="897" y="784"/>
                      <a:pt x="897" y="784"/>
                      <a:pt x="897" y="784"/>
                    </a:cubicBezTo>
                    <a:cubicBezTo>
                      <a:pt x="1086" y="784"/>
                      <a:pt x="1086" y="784"/>
                      <a:pt x="1086" y="784"/>
                    </a:cubicBezTo>
                    <a:cubicBezTo>
                      <a:pt x="1086" y="1022"/>
                      <a:pt x="1086" y="1022"/>
                      <a:pt x="1086" y="1022"/>
                    </a:cubicBezTo>
                    <a:lnTo>
                      <a:pt x="897" y="1022"/>
                    </a:lnTo>
                    <a:close/>
                    <a:moveTo>
                      <a:pt x="1086" y="1392"/>
                    </a:moveTo>
                    <a:cubicBezTo>
                      <a:pt x="1086" y="1630"/>
                      <a:pt x="1086" y="1630"/>
                      <a:pt x="1086" y="1630"/>
                    </a:cubicBezTo>
                    <a:cubicBezTo>
                      <a:pt x="897" y="1630"/>
                      <a:pt x="897" y="1630"/>
                      <a:pt x="897" y="1630"/>
                    </a:cubicBezTo>
                    <a:cubicBezTo>
                      <a:pt x="897" y="1392"/>
                      <a:pt x="897" y="1392"/>
                      <a:pt x="897" y="1392"/>
                    </a:cubicBezTo>
                    <a:lnTo>
                      <a:pt x="1086" y="1392"/>
                    </a:lnTo>
                    <a:close/>
                    <a:moveTo>
                      <a:pt x="1086" y="1696"/>
                    </a:moveTo>
                    <a:cubicBezTo>
                      <a:pt x="1086" y="1934"/>
                      <a:pt x="1086" y="1934"/>
                      <a:pt x="1086" y="1934"/>
                    </a:cubicBezTo>
                    <a:cubicBezTo>
                      <a:pt x="897" y="1934"/>
                      <a:pt x="897" y="1934"/>
                      <a:pt x="897" y="1934"/>
                    </a:cubicBezTo>
                    <a:cubicBezTo>
                      <a:pt x="897" y="1696"/>
                      <a:pt x="897" y="1696"/>
                      <a:pt x="897" y="1696"/>
                    </a:cubicBezTo>
                    <a:lnTo>
                      <a:pt x="1086" y="1696"/>
                    </a:lnTo>
                    <a:close/>
                    <a:moveTo>
                      <a:pt x="518" y="3333"/>
                    </a:moveTo>
                    <a:cubicBezTo>
                      <a:pt x="518" y="3095"/>
                      <a:pt x="518" y="3095"/>
                      <a:pt x="518" y="3095"/>
                    </a:cubicBezTo>
                    <a:cubicBezTo>
                      <a:pt x="706" y="3095"/>
                      <a:pt x="706" y="3095"/>
                      <a:pt x="706" y="3095"/>
                    </a:cubicBezTo>
                    <a:cubicBezTo>
                      <a:pt x="706" y="3333"/>
                      <a:pt x="706" y="3333"/>
                      <a:pt x="706" y="3333"/>
                    </a:cubicBezTo>
                    <a:lnTo>
                      <a:pt x="518" y="3333"/>
                    </a:lnTo>
                    <a:close/>
                    <a:moveTo>
                      <a:pt x="706" y="3409"/>
                    </a:moveTo>
                    <a:cubicBezTo>
                      <a:pt x="706" y="3647"/>
                      <a:pt x="706" y="3647"/>
                      <a:pt x="706" y="3647"/>
                    </a:cubicBezTo>
                    <a:cubicBezTo>
                      <a:pt x="518" y="3647"/>
                      <a:pt x="518" y="3647"/>
                      <a:pt x="518" y="3647"/>
                    </a:cubicBezTo>
                    <a:cubicBezTo>
                      <a:pt x="518" y="3409"/>
                      <a:pt x="518" y="3409"/>
                      <a:pt x="518" y="3409"/>
                    </a:cubicBezTo>
                    <a:lnTo>
                      <a:pt x="706" y="3409"/>
                    </a:lnTo>
                    <a:close/>
                    <a:moveTo>
                      <a:pt x="518" y="3019"/>
                    </a:moveTo>
                    <a:cubicBezTo>
                      <a:pt x="518" y="2781"/>
                      <a:pt x="518" y="2781"/>
                      <a:pt x="518" y="2781"/>
                    </a:cubicBezTo>
                    <a:cubicBezTo>
                      <a:pt x="706" y="2781"/>
                      <a:pt x="706" y="2781"/>
                      <a:pt x="706" y="2781"/>
                    </a:cubicBezTo>
                    <a:cubicBezTo>
                      <a:pt x="706" y="3019"/>
                      <a:pt x="706" y="3019"/>
                      <a:pt x="706" y="3019"/>
                    </a:cubicBezTo>
                    <a:lnTo>
                      <a:pt x="518" y="3019"/>
                    </a:lnTo>
                    <a:close/>
                    <a:moveTo>
                      <a:pt x="518" y="2704"/>
                    </a:moveTo>
                    <a:cubicBezTo>
                      <a:pt x="518" y="2466"/>
                      <a:pt x="518" y="2466"/>
                      <a:pt x="518" y="2466"/>
                    </a:cubicBezTo>
                    <a:cubicBezTo>
                      <a:pt x="706" y="2466"/>
                      <a:pt x="706" y="2466"/>
                      <a:pt x="706" y="2466"/>
                    </a:cubicBezTo>
                    <a:cubicBezTo>
                      <a:pt x="706" y="2704"/>
                      <a:pt x="706" y="2704"/>
                      <a:pt x="706" y="2704"/>
                    </a:cubicBezTo>
                    <a:lnTo>
                      <a:pt x="518" y="2704"/>
                    </a:lnTo>
                    <a:close/>
                    <a:moveTo>
                      <a:pt x="518" y="2390"/>
                    </a:moveTo>
                    <a:cubicBezTo>
                      <a:pt x="518" y="2152"/>
                      <a:pt x="518" y="2152"/>
                      <a:pt x="518" y="2152"/>
                    </a:cubicBezTo>
                    <a:cubicBezTo>
                      <a:pt x="706" y="2152"/>
                      <a:pt x="706" y="2152"/>
                      <a:pt x="706" y="2152"/>
                    </a:cubicBezTo>
                    <a:cubicBezTo>
                      <a:pt x="706" y="2390"/>
                      <a:pt x="706" y="2390"/>
                      <a:pt x="706" y="2390"/>
                    </a:cubicBezTo>
                    <a:lnTo>
                      <a:pt x="518" y="2390"/>
                    </a:lnTo>
                    <a:close/>
                    <a:moveTo>
                      <a:pt x="1201" y="2466"/>
                    </a:moveTo>
                    <a:cubicBezTo>
                      <a:pt x="1201" y="2704"/>
                      <a:pt x="1201" y="2704"/>
                      <a:pt x="1201" y="2704"/>
                    </a:cubicBezTo>
                    <a:cubicBezTo>
                      <a:pt x="1013" y="2704"/>
                      <a:pt x="1013" y="2704"/>
                      <a:pt x="1013" y="2704"/>
                    </a:cubicBezTo>
                    <a:cubicBezTo>
                      <a:pt x="1013" y="2466"/>
                      <a:pt x="1013" y="2466"/>
                      <a:pt x="1013" y="2466"/>
                    </a:cubicBezTo>
                    <a:lnTo>
                      <a:pt x="1201" y="2466"/>
                    </a:lnTo>
                    <a:close/>
                    <a:moveTo>
                      <a:pt x="1013" y="2390"/>
                    </a:moveTo>
                    <a:cubicBezTo>
                      <a:pt x="1013" y="2152"/>
                      <a:pt x="1013" y="2152"/>
                      <a:pt x="1013" y="2152"/>
                    </a:cubicBezTo>
                    <a:cubicBezTo>
                      <a:pt x="1201" y="2152"/>
                      <a:pt x="1201" y="2152"/>
                      <a:pt x="1201" y="2152"/>
                    </a:cubicBezTo>
                    <a:cubicBezTo>
                      <a:pt x="1201" y="2390"/>
                      <a:pt x="1201" y="2390"/>
                      <a:pt x="1201" y="2390"/>
                    </a:cubicBezTo>
                    <a:lnTo>
                      <a:pt x="1013" y="2390"/>
                    </a:lnTo>
                    <a:close/>
                    <a:moveTo>
                      <a:pt x="1201" y="2781"/>
                    </a:moveTo>
                    <a:cubicBezTo>
                      <a:pt x="1201" y="3019"/>
                      <a:pt x="1201" y="3019"/>
                      <a:pt x="1201" y="3019"/>
                    </a:cubicBezTo>
                    <a:cubicBezTo>
                      <a:pt x="1013" y="3019"/>
                      <a:pt x="1013" y="3019"/>
                      <a:pt x="1013" y="3019"/>
                    </a:cubicBezTo>
                    <a:cubicBezTo>
                      <a:pt x="1013" y="2781"/>
                      <a:pt x="1013" y="2781"/>
                      <a:pt x="1013" y="2781"/>
                    </a:cubicBezTo>
                    <a:lnTo>
                      <a:pt x="1201" y="2781"/>
                    </a:lnTo>
                    <a:close/>
                    <a:moveTo>
                      <a:pt x="1201" y="3095"/>
                    </a:moveTo>
                    <a:cubicBezTo>
                      <a:pt x="1201" y="3333"/>
                      <a:pt x="1201" y="3333"/>
                      <a:pt x="1201" y="3333"/>
                    </a:cubicBezTo>
                    <a:cubicBezTo>
                      <a:pt x="1013" y="3333"/>
                      <a:pt x="1013" y="3333"/>
                      <a:pt x="1013" y="3333"/>
                    </a:cubicBezTo>
                    <a:cubicBezTo>
                      <a:pt x="1013" y="3095"/>
                      <a:pt x="1013" y="3095"/>
                      <a:pt x="1013" y="3095"/>
                    </a:cubicBezTo>
                    <a:lnTo>
                      <a:pt x="1201" y="3095"/>
                    </a:lnTo>
                    <a:close/>
                    <a:moveTo>
                      <a:pt x="1201" y="3409"/>
                    </a:moveTo>
                    <a:cubicBezTo>
                      <a:pt x="1201" y="3647"/>
                      <a:pt x="1201" y="3647"/>
                      <a:pt x="1201" y="3647"/>
                    </a:cubicBezTo>
                    <a:cubicBezTo>
                      <a:pt x="1013" y="3647"/>
                      <a:pt x="1013" y="3647"/>
                      <a:pt x="1013" y="3647"/>
                    </a:cubicBezTo>
                    <a:cubicBezTo>
                      <a:pt x="1013" y="3409"/>
                      <a:pt x="1013" y="3409"/>
                      <a:pt x="1013" y="3409"/>
                    </a:cubicBezTo>
                    <a:lnTo>
                      <a:pt x="1201" y="3409"/>
                    </a:lnTo>
                    <a:close/>
                    <a:moveTo>
                      <a:pt x="1181" y="3863"/>
                    </a:moveTo>
                    <a:cubicBezTo>
                      <a:pt x="1453" y="3863"/>
                      <a:pt x="1453" y="3863"/>
                      <a:pt x="1453" y="3863"/>
                    </a:cubicBezTo>
                    <a:cubicBezTo>
                      <a:pt x="1453" y="4101"/>
                      <a:pt x="1453" y="4101"/>
                      <a:pt x="1453" y="4101"/>
                    </a:cubicBezTo>
                    <a:cubicBezTo>
                      <a:pt x="1181" y="4101"/>
                      <a:pt x="1181" y="4101"/>
                      <a:pt x="1181" y="4101"/>
                    </a:cubicBezTo>
                    <a:lnTo>
                      <a:pt x="1181" y="3863"/>
                    </a:lnTo>
                    <a:close/>
                    <a:moveTo>
                      <a:pt x="1264" y="3647"/>
                    </a:moveTo>
                    <a:cubicBezTo>
                      <a:pt x="1264" y="3409"/>
                      <a:pt x="1264" y="3409"/>
                      <a:pt x="1264" y="3409"/>
                    </a:cubicBezTo>
                    <a:cubicBezTo>
                      <a:pt x="1453" y="3409"/>
                      <a:pt x="1453" y="3409"/>
                      <a:pt x="1453" y="3409"/>
                    </a:cubicBezTo>
                    <a:cubicBezTo>
                      <a:pt x="1453" y="3647"/>
                      <a:pt x="1453" y="3647"/>
                      <a:pt x="1453" y="3647"/>
                    </a:cubicBezTo>
                    <a:lnTo>
                      <a:pt x="1264" y="3647"/>
                    </a:lnTo>
                    <a:close/>
                    <a:moveTo>
                      <a:pt x="1264" y="3333"/>
                    </a:moveTo>
                    <a:cubicBezTo>
                      <a:pt x="1264" y="3095"/>
                      <a:pt x="1264" y="3095"/>
                      <a:pt x="1264" y="3095"/>
                    </a:cubicBezTo>
                    <a:cubicBezTo>
                      <a:pt x="1453" y="3095"/>
                      <a:pt x="1453" y="3095"/>
                      <a:pt x="1453" y="3095"/>
                    </a:cubicBezTo>
                    <a:cubicBezTo>
                      <a:pt x="1453" y="3333"/>
                      <a:pt x="1453" y="3333"/>
                      <a:pt x="1453" y="3333"/>
                    </a:cubicBezTo>
                    <a:lnTo>
                      <a:pt x="1264" y="3333"/>
                    </a:lnTo>
                    <a:close/>
                    <a:moveTo>
                      <a:pt x="1264" y="3019"/>
                    </a:moveTo>
                    <a:cubicBezTo>
                      <a:pt x="1264" y="2781"/>
                      <a:pt x="1264" y="2781"/>
                      <a:pt x="1264" y="2781"/>
                    </a:cubicBezTo>
                    <a:cubicBezTo>
                      <a:pt x="1453" y="2781"/>
                      <a:pt x="1453" y="2781"/>
                      <a:pt x="1453" y="2781"/>
                    </a:cubicBezTo>
                    <a:cubicBezTo>
                      <a:pt x="1453" y="3019"/>
                      <a:pt x="1453" y="3019"/>
                      <a:pt x="1453" y="3019"/>
                    </a:cubicBezTo>
                    <a:lnTo>
                      <a:pt x="1264" y="3019"/>
                    </a:lnTo>
                    <a:close/>
                    <a:moveTo>
                      <a:pt x="1264" y="2704"/>
                    </a:moveTo>
                    <a:cubicBezTo>
                      <a:pt x="1264" y="2466"/>
                      <a:pt x="1264" y="2466"/>
                      <a:pt x="1264" y="2466"/>
                    </a:cubicBezTo>
                    <a:cubicBezTo>
                      <a:pt x="1453" y="2466"/>
                      <a:pt x="1453" y="2466"/>
                      <a:pt x="1453" y="2466"/>
                    </a:cubicBezTo>
                    <a:cubicBezTo>
                      <a:pt x="1453" y="2704"/>
                      <a:pt x="1453" y="2704"/>
                      <a:pt x="1453" y="2704"/>
                    </a:cubicBezTo>
                    <a:lnTo>
                      <a:pt x="1264" y="2704"/>
                    </a:lnTo>
                    <a:close/>
                    <a:moveTo>
                      <a:pt x="769" y="3019"/>
                    </a:moveTo>
                    <a:cubicBezTo>
                      <a:pt x="769" y="2781"/>
                      <a:pt x="769" y="2781"/>
                      <a:pt x="769" y="2781"/>
                    </a:cubicBezTo>
                    <a:cubicBezTo>
                      <a:pt x="957" y="2781"/>
                      <a:pt x="957" y="2781"/>
                      <a:pt x="957" y="2781"/>
                    </a:cubicBezTo>
                    <a:cubicBezTo>
                      <a:pt x="957" y="3019"/>
                      <a:pt x="957" y="3019"/>
                      <a:pt x="957" y="3019"/>
                    </a:cubicBezTo>
                    <a:lnTo>
                      <a:pt x="769" y="3019"/>
                    </a:lnTo>
                    <a:close/>
                    <a:moveTo>
                      <a:pt x="957" y="3095"/>
                    </a:moveTo>
                    <a:cubicBezTo>
                      <a:pt x="957" y="3333"/>
                      <a:pt x="957" y="3333"/>
                      <a:pt x="957" y="3333"/>
                    </a:cubicBezTo>
                    <a:cubicBezTo>
                      <a:pt x="769" y="3333"/>
                      <a:pt x="769" y="3333"/>
                      <a:pt x="769" y="3333"/>
                    </a:cubicBezTo>
                    <a:cubicBezTo>
                      <a:pt x="769" y="3095"/>
                      <a:pt x="769" y="3095"/>
                      <a:pt x="769" y="3095"/>
                    </a:cubicBezTo>
                    <a:lnTo>
                      <a:pt x="957" y="3095"/>
                    </a:lnTo>
                    <a:close/>
                    <a:moveTo>
                      <a:pt x="769" y="2704"/>
                    </a:moveTo>
                    <a:cubicBezTo>
                      <a:pt x="769" y="2466"/>
                      <a:pt x="769" y="2466"/>
                      <a:pt x="769" y="2466"/>
                    </a:cubicBezTo>
                    <a:cubicBezTo>
                      <a:pt x="957" y="2466"/>
                      <a:pt x="957" y="2466"/>
                      <a:pt x="957" y="2466"/>
                    </a:cubicBezTo>
                    <a:cubicBezTo>
                      <a:pt x="957" y="2704"/>
                      <a:pt x="957" y="2704"/>
                      <a:pt x="957" y="2704"/>
                    </a:cubicBezTo>
                    <a:lnTo>
                      <a:pt x="769" y="2704"/>
                    </a:lnTo>
                    <a:close/>
                    <a:moveTo>
                      <a:pt x="769" y="2390"/>
                    </a:moveTo>
                    <a:cubicBezTo>
                      <a:pt x="769" y="2152"/>
                      <a:pt x="769" y="2152"/>
                      <a:pt x="769" y="2152"/>
                    </a:cubicBezTo>
                    <a:cubicBezTo>
                      <a:pt x="957" y="2152"/>
                      <a:pt x="957" y="2152"/>
                      <a:pt x="957" y="2152"/>
                    </a:cubicBezTo>
                    <a:cubicBezTo>
                      <a:pt x="957" y="2390"/>
                      <a:pt x="957" y="2390"/>
                      <a:pt x="957" y="2390"/>
                    </a:cubicBezTo>
                    <a:lnTo>
                      <a:pt x="769" y="2390"/>
                    </a:lnTo>
                    <a:close/>
                    <a:moveTo>
                      <a:pt x="769" y="3409"/>
                    </a:moveTo>
                    <a:cubicBezTo>
                      <a:pt x="957" y="3409"/>
                      <a:pt x="957" y="3409"/>
                      <a:pt x="957" y="3409"/>
                    </a:cubicBezTo>
                    <a:cubicBezTo>
                      <a:pt x="957" y="3647"/>
                      <a:pt x="957" y="3647"/>
                      <a:pt x="957" y="3647"/>
                    </a:cubicBezTo>
                    <a:cubicBezTo>
                      <a:pt x="769" y="3647"/>
                      <a:pt x="769" y="3647"/>
                      <a:pt x="769" y="3647"/>
                    </a:cubicBezTo>
                    <a:lnTo>
                      <a:pt x="769" y="3409"/>
                    </a:lnTo>
                    <a:close/>
                    <a:moveTo>
                      <a:pt x="872" y="3814"/>
                    </a:moveTo>
                    <a:cubicBezTo>
                      <a:pt x="1060" y="3814"/>
                      <a:pt x="1060" y="3814"/>
                      <a:pt x="1060" y="3814"/>
                    </a:cubicBezTo>
                    <a:cubicBezTo>
                      <a:pt x="1060" y="4171"/>
                      <a:pt x="1060" y="4171"/>
                      <a:pt x="1060" y="4171"/>
                    </a:cubicBezTo>
                    <a:cubicBezTo>
                      <a:pt x="872" y="4171"/>
                      <a:pt x="872" y="4171"/>
                      <a:pt x="872" y="4171"/>
                    </a:cubicBezTo>
                    <a:lnTo>
                      <a:pt x="872" y="3814"/>
                    </a:lnTo>
                    <a:close/>
                    <a:moveTo>
                      <a:pt x="1453" y="2152"/>
                    </a:moveTo>
                    <a:cubicBezTo>
                      <a:pt x="1453" y="2390"/>
                      <a:pt x="1453" y="2390"/>
                      <a:pt x="1453" y="2390"/>
                    </a:cubicBezTo>
                    <a:cubicBezTo>
                      <a:pt x="1264" y="2390"/>
                      <a:pt x="1264" y="2390"/>
                      <a:pt x="1264" y="2390"/>
                    </a:cubicBezTo>
                    <a:cubicBezTo>
                      <a:pt x="1264" y="2152"/>
                      <a:pt x="1264" y="2152"/>
                      <a:pt x="1264" y="2152"/>
                    </a:cubicBezTo>
                    <a:lnTo>
                      <a:pt x="1453" y="2152"/>
                    </a:lnTo>
                    <a:close/>
                    <a:moveTo>
                      <a:pt x="266" y="2152"/>
                    </a:moveTo>
                    <a:cubicBezTo>
                      <a:pt x="455" y="2152"/>
                      <a:pt x="455" y="2152"/>
                      <a:pt x="455" y="2152"/>
                    </a:cubicBezTo>
                    <a:cubicBezTo>
                      <a:pt x="455" y="2390"/>
                      <a:pt x="455" y="2390"/>
                      <a:pt x="455" y="2390"/>
                    </a:cubicBezTo>
                    <a:cubicBezTo>
                      <a:pt x="266" y="2390"/>
                      <a:pt x="266" y="2390"/>
                      <a:pt x="266" y="2390"/>
                    </a:cubicBezTo>
                    <a:lnTo>
                      <a:pt x="266" y="2152"/>
                    </a:lnTo>
                    <a:close/>
                    <a:moveTo>
                      <a:pt x="266" y="2466"/>
                    </a:moveTo>
                    <a:cubicBezTo>
                      <a:pt x="455" y="2466"/>
                      <a:pt x="455" y="2466"/>
                      <a:pt x="455" y="2466"/>
                    </a:cubicBezTo>
                    <a:cubicBezTo>
                      <a:pt x="455" y="2704"/>
                      <a:pt x="455" y="2704"/>
                      <a:pt x="455" y="2704"/>
                    </a:cubicBezTo>
                    <a:cubicBezTo>
                      <a:pt x="266" y="2704"/>
                      <a:pt x="266" y="2704"/>
                      <a:pt x="266" y="2704"/>
                    </a:cubicBezTo>
                    <a:lnTo>
                      <a:pt x="266" y="2466"/>
                    </a:lnTo>
                    <a:close/>
                    <a:moveTo>
                      <a:pt x="266" y="2781"/>
                    </a:moveTo>
                    <a:cubicBezTo>
                      <a:pt x="455" y="2781"/>
                      <a:pt x="455" y="2781"/>
                      <a:pt x="455" y="2781"/>
                    </a:cubicBezTo>
                    <a:cubicBezTo>
                      <a:pt x="455" y="3019"/>
                      <a:pt x="455" y="3019"/>
                      <a:pt x="455" y="3019"/>
                    </a:cubicBezTo>
                    <a:cubicBezTo>
                      <a:pt x="266" y="3019"/>
                      <a:pt x="266" y="3019"/>
                      <a:pt x="266" y="3019"/>
                    </a:cubicBezTo>
                    <a:lnTo>
                      <a:pt x="266" y="2781"/>
                    </a:lnTo>
                    <a:close/>
                    <a:moveTo>
                      <a:pt x="266" y="3095"/>
                    </a:moveTo>
                    <a:cubicBezTo>
                      <a:pt x="455" y="3095"/>
                      <a:pt x="455" y="3095"/>
                      <a:pt x="455" y="3095"/>
                    </a:cubicBezTo>
                    <a:cubicBezTo>
                      <a:pt x="455" y="3333"/>
                      <a:pt x="455" y="3333"/>
                      <a:pt x="455" y="3333"/>
                    </a:cubicBezTo>
                    <a:cubicBezTo>
                      <a:pt x="266" y="3333"/>
                      <a:pt x="266" y="3333"/>
                      <a:pt x="266" y="3333"/>
                    </a:cubicBezTo>
                    <a:lnTo>
                      <a:pt x="266" y="3095"/>
                    </a:lnTo>
                    <a:close/>
                    <a:moveTo>
                      <a:pt x="266" y="3409"/>
                    </a:moveTo>
                    <a:cubicBezTo>
                      <a:pt x="455" y="3409"/>
                      <a:pt x="455" y="3409"/>
                      <a:pt x="455" y="3409"/>
                    </a:cubicBezTo>
                    <a:cubicBezTo>
                      <a:pt x="455" y="3647"/>
                      <a:pt x="455" y="3647"/>
                      <a:pt x="455" y="3647"/>
                    </a:cubicBezTo>
                    <a:cubicBezTo>
                      <a:pt x="266" y="3647"/>
                      <a:pt x="266" y="3647"/>
                      <a:pt x="266" y="3647"/>
                    </a:cubicBezTo>
                    <a:lnTo>
                      <a:pt x="266" y="3409"/>
                    </a:lnTo>
                    <a:close/>
                    <a:moveTo>
                      <a:pt x="266" y="3863"/>
                    </a:moveTo>
                    <a:cubicBezTo>
                      <a:pt x="538" y="3863"/>
                      <a:pt x="538" y="3863"/>
                      <a:pt x="538" y="3863"/>
                    </a:cubicBezTo>
                    <a:cubicBezTo>
                      <a:pt x="538" y="4101"/>
                      <a:pt x="538" y="4101"/>
                      <a:pt x="538" y="4101"/>
                    </a:cubicBezTo>
                    <a:cubicBezTo>
                      <a:pt x="266" y="4101"/>
                      <a:pt x="266" y="4101"/>
                      <a:pt x="266" y="4101"/>
                    </a:cubicBezTo>
                    <a:lnTo>
                      <a:pt x="266" y="3863"/>
                    </a:lnTo>
                    <a:close/>
                    <a:moveTo>
                      <a:pt x="659" y="3814"/>
                    </a:moveTo>
                    <a:cubicBezTo>
                      <a:pt x="847" y="3814"/>
                      <a:pt x="847" y="3814"/>
                      <a:pt x="847" y="3814"/>
                    </a:cubicBezTo>
                    <a:cubicBezTo>
                      <a:pt x="847" y="4171"/>
                      <a:pt x="847" y="4171"/>
                      <a:pt x="847" y="4171"/>
                    </a:cubicBezTo>
                    <a:cubicBezTo>
                      <a:pt x="659" y="4171"/>
                      <a:pt x="659" y="4171"/>
                      <a:pt x="659" y="4171"/>
                    </a:cubicBezTo>
                    <a:lnTo>
                      <a:pt x="659" y="3814"/>
                    </a:lnTo>
                    <a:close/>
                    <a:moveTo>
                      <a:pt x="1151" y="484"/>
                    </a:moveTo>
                    <a:cubicBezTo>
                      <a:pt x="575" y="484"/>
                      <a:pt x="575" y="484"/>
                      <a:pt x="575" y="484"/>
                    </a:cubicBezTo>
                    <a:cubicBezTo>
                      <a:pt x="575" y="622"/>
                      <a:pt x="575" y="622"/>
                      <a:pt x="575" y="622"/>
                    </a:cubicBezTo>
                    <a:cubicBezTo>
                      <a:pt x="1151" y="622"/>
                      <a:pt x="1151" y="622"/>
                      <a:pt x="1151" y="622"/>
                    </a:cubicBezTo>
                    <a:lnTo>
                      <a:pt x="1151" y="484"/>
                    </a:lnTo>
                    <a:close/>
                    <a:moveTo>
                      <a:pt x="1156" y="468"/>
                    </a:moveTo>
                    <a:cubicBezTo>
                      <a:pt x="1060" y="426"/>
                      <a:pt x="1060" y="426"/>
                      <a:pt x="1060" y="426"/>
                    </a:cubicBezTo>
                    <a:cubicBezTo>
                      <a:pt x="1038" y="3"/>
                      <a:pt x="1038" y="3"/>
                      <a:pt x="1038" y="3"/>
                    </a:cubicBezTo>
                    <a:cubicBezTo>
                      <a:pt x="1038" y="0"/>
                      <a:pt x="1036" y="0"/>
                      <a:pt x="1035" y="3"/>
                    </a:cubicBezTo>
                    <a:cubicBezTo>
                      <a:pt x="1015" y="406"/>
                      <a:pt x="1015" y="406"/>
                      <a:pt x="1015" y="406"/>
                    </a:cubicBezTo>
                    <a:cubicBezTo>
                      <a:pt x="1011" y="404"/>
                      <a:pt x="1011" y="404"/>
                      <a:pt x="1011" y="404"/>
                    </a:cubicBezTo>
                    <a:cubicBezTo>
                      <a:pt x="867" y="340"/>
                      <a:pt x="867" y="340"/>
                      <a:pt x="867" y="340"/>
                    </a:cubicBezTo>
                    <a:cubicBezTo>
                      <a:pt x="722" y="404"/>
                      <a:pt x="722" y="404"/>
                      <a:pt x="722" y="404"/>
                    </a:cubicBezTo>
                    <a:cubicBezTo>
                      <a:pt x="703" y="413"/>
                      <a:pt x="703" y="413"/>
                      <a:pt x="703" y="413"/>
                    </a:cubicBezTo>
                    <a:cubicBezTo>
                      <a:pt x="683" y="210"/>
                      <a:pt x="683" y="210"/>
                      <a:pt x="683" y="210"/>
                    </a:cubicBezTo>
                    <a:cubicBezTo>
                      <a:pt x="683" y="209"/>
                      <a:pt x="681" y="209"/>
                      <a:pt x="681" y="210"/>
                    </a:cubicBezTo>
                    <a:cubicBezTo>
                      <a:pt x="659" y="432"/>
                      <a:pt x="659" y="432"/>
                      <a:pt x="659" y="432"/>
                    </a:cubicBezTo>
                    <a:cubicBezTo>
                      <a:pt x="578" y="468"/>
                      <a:pt x="578" y="468"/>
                      <a:pt x="578" y="468"/>
                    </a:cubicBezTo>
                    <a:cubicBezTo>
                      <a:pt x="867" y="468"/>
                      <a:pt x="867" y="468"/>
                      <a:pt x="867" y="468"/>
                    </a:cubicBezTo>
                    <a:lnTo>
                      <a:pt x="1156" y="4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760208" y="4103445"/>
              <a:ext cx="365760" cy="365760"/>
              <a:chOff x="1271074" y="3885398"/>
              <a:chExt cx="356930" cy="353087"/>
            </a:xfrm>
          </p:grpSpPr>
          <p:grpSp>
            <p:nvGrpSpPr>
              <p:cNvPr id="158" name="Group 157"/>
              <p:cNvGrpSpPr>
                <a:grpSpLocks noChangeAspect="1"/>
              </p:cNvGrpSpPr>
              <p:nvPr/>
            </p:nvGrpSpPr>
            <p:grpSpPr>
              <a:xfrm>
                <a:off x="1271074" y="3885398"/>
                <a:ext cx="356930" cy="353087"/>
                <a:chOff x="-2145416" y="3069034"/>
                <a:chExt cx="2082744" cy="2082737"/>
              </a:xfrm>
            </p:grpSpPr>
            <p:sp>
              <p:nvSpPr>
                <p:cNvPr id="162" name="Oval 161"/>
                <p:cNvSpPr/>
                <p:nvPr/>
              </p:nvSpPr>
              <p:spPr>
                <a:xfrm>
                  <a:off x="-2145416" y="3069034"/>
                  <a:ext cx="2082744" cy="20827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26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46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dirty="0">
                    <a:solidFill>
                      <a:schemeClr val="tx1"/>
                    </a:solidFill>
                    <a:latin typeface="Arial"/>
                  </a:endParaRPr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-1998300" y="3207410"/>
                  <a:ext cx="1805982" cy="1805985"/>
                </a:xfrm>
                <a:prstGeom prst="ellipse">
                  <a:avLst/>
                </a:prstGeom>
                <a:gradFill>
                  <a:gsLst>
                    <a:gs pos="0">
                      <a:srgbClr val="3CBBB9"/>
                    </a:gs>
                    <a:gs pos="83000">
                      <a:srgbClr val="3CBBB9">
                        <a:lumMod val="54000"/>
                      </a:srgbClr>
                    </a:gs>
                  </a:gsLst>
                  <a:lin ang="5400000" scaled="1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51453" tIns="25727" rIns="51453" bIns="25727" rtlCol="0" anchor="ctr"/>
                <a:lstStyle/>
                <a:p>
                  <a:pPr algn="ctr" defTabSz="514280">
                    <a:lnSpc>
                      <a:spcPct val="90000"/>
                    </a:lnSpc>
                  </a:pPr>
                  <a:endParaRPr lang="en-US" sz="1125" kern="0" dirty="0">
                    <a:latin typeface="Arial" panose="020B0604020202020204" pitchFamily="34" charset="0"/>
                    <a:ea typeface="Apple LiGothic Medium"/>
                    <a:cs typeface="Apple LiGothic Medium"/>
                  </a:endParaRPr>
                </a:p>
              </p:txBody>
            </p:sp>
          </p:grpSp>
          <p:sp>
            <p:nvSpPr>
              <p:cNvPr id="159" name="Freeform 158"/>
              <p:cNvSpPr>
                <a:spLocks noChangeAspect="1" noEditPoints="1"/>
              </p:cNvSpPr>
              <p:nvPr/>
            </p:nvSpPr>
            <p:spPr bwMode="auto">
              <a:xfrm>
                <a:off x="1359780" y="3985383"/>
                <a:ext cx="179518" cy="151073"/>
              </a:xfrm>
              <a:custGeom>
                <a:avLst/>
                <a:gdLst>
                  <a:gd name="T0" fmla="*/ 4682 w 4682"/>
                  <a:gd name="T1" fmla="*/ 264 h 3983"/>
                  <a:gd name="T2" fmla="*/ 2159 w 4682"/>
                  <a:gd name="T3" fmla="*/ 434 h 3983"/>
                  <a:gd name="T4" fmla="*/ 2256 w 4682"/>
                  <a:gd name="T5" fmla="*/ 2837 h 3983"/>
                  <a:gd name="T6" fmla="*/ 2036 w 4682"/>
                  <a:gd name="T7" fmla="*/ 2126 h 3983"/>
                  <a:gd name="T8" fmla="*/ 123 w 4682"/>
                  <a:gd name="T9" fmla="*/ 3815 h 3983"/>
                  <a:gd name="T10" fmla="*/ 0 w 4682"/>
                  <a:gd name="T11" fmla="*/ 3983 h 3983"/>
                  <a:gd name="T12" fmla="*/ 4682 w 4682"/>
                  <a:gd name="T13" fmla="*/ 3815 h 3983"/>
                  <a:gd name="T14" fmla="*/ 4620 w 4682"/>
                  <a:gd name="T15" fmla="*/ 434 h 3983"/>
                  <a:gd name="T16" fmla="*/ 3810 w 4682"/>
                  <a:gd name="T17" fmla="*/ 1833 h 3983"/>
                  <a:gd name="T18" fmla="*/ 4254 w 4682"/>
                  <a:gd name="T19" fmla="*/ 1271 h 3983"/>
                  <a:gd name="T20" fmla="*/ 3810 w 4682"/>
                  <a:gd name="T21" fmla="*/ 1833 h 3983"/>
                  <a:gd name="T22" fmla="*/ 4254 w 4682"/>
                  <a:gd name="T23" fmla="*/ 2577 h 3983"/>
                  <a:gd name="T24" fmla="*/ 3810 w 4682"/>
                  <a:gd name="T25" fmla="*/ 2015 h 3983"/>
                  <a:gd name="T26" fmla="*/ 3810 w 4682"/>
                  <a:gd name="T27" fmla="*/ 1091 h 3983"/>
                  <a:gd name="T28" fmla="*/ 4254 w 4682"/>
                  <a:gd name="T29" fmla="*/ 529 h 3983"/>
                  <a:gd name="T30" fmla="*/ 3810 w 4682"/>
                  <a:gd name="T31" fmla="*/ 1091 h 3983"/>
                  <a:gd name="T32" fmla="*/ 2962 w 4682"/>
                  <a:gd name="T33" fmla="*/ 3815 h 3983"/>
                  <a:gd name="T34" fmla="*/ 3408 w 4682"/>
                  <a:gd name="T35" fmla="*/ 2969 h 3983"/>
                  <a:gd name="T36" fmla="*/ 3066 w 4682"/>
                  <a:gd name="T37" fmla="*/ 1271 h 3983"/>
                  <a:gd name="T38" fmla="*/ 2622 w 4682"/>
                  <a:gd name="T39" fmla="*/ 1833 h 3983"/>
                  <a:gd name="T40" fmla="*/ 3066 w 4682"/>
                  <a:gd name="T41" fmla="*/ 1271 h 3983"/>
                  <a:gd name="T42" fmla="*/ 2622 w 4682"/>
                  <a:gd name="T43" fmla="*/ 529 h 3983"/>
                  <a:gd name="T44" fmla="*/ 3066 w 4682"/>
                  <a:gd name="T45" fmla="*/ 1091 h 3983"/>
                  <a:gd name="T46" fmla="*/ 3066 w 4682"/>
                  <a:gd name="T47" fmla="*/ 2015 h 3983"/>
                  <a:gd name="T48" fmla="*/ 2622 w 4682"/>
                  <a:gd name="T49" fmla="*/ 2577 h 3983"/>
                  <a:gd name="T50" fmla="*/ 3066 w 4682"/>
                  <a:gd name="T51" fmla="*/ 2015 h 3983"/>
                  <a:gd name="T52" fmla="*/ 3215 w 4682"/>
                  <a:gd name="T53" fmla="*/ 2015 h 3983"/>
                  <a:gd name="T54" fmla="*/ 3659 w 4682"/>
                  <a:gd name="T55" fmla="*/ 2577 h 3983"/>
                  <a:gd name="T56" fmla="*/ 3215 w 4682"/>
                  <a:gd name="T57" fmla="*/ 1833 h 3983"/>
                  <a:gd name="T58" fmla="*/ 3659 w 4682"/>
                  <a:gd name="T59" fmla="*/ 1271 h 3983"/>
                  <a:gd name="T60" fmla="*/ 3215 w 4682"/>
                  <a:gd name="T61" fmla="*/ 1833 h 3983"/>
                  <a:gd name="T62" fmla="*/ 3215 w 4682"/>
                  <a:gd name="T63" fmla="*/ 529 h 3983"/>
                  <a:gd name="T64" fmla="*/ 3659 w 4682"/>
                  <a:gd name="T65" fmla="*/ 1091 h 3983"/>
                  <a:gd name="T66" fmla="*/ 1153 w 4682"/>
                  <a:gd name="T67" fmla="*/ 2374 h 3983"/>
                  <a:gd name="T68" fmla="*/ 1597 w 4682"/>
                  <a:gd name="T69" fmla="*/ 2936 h 3983"/>
                  <a:gd name="T70" fmla="*/ 1153 w 4682"/>
                  <a:gd name="T71" fmla="*/ 2374 h 3983"/>
                  <a:gd name="T72" fmla="*/ 1597 w 4682"/>
                  <a:gd name="T73" fmla="*/ 3092 h 3983"/>
                  <a:gd name="T74" fmla="*/ 1153 w 4682"/>
                  <a:gd name="T75" fmla="*/ 3654 h 3983"/>
                  <a:gd name="T76" fmla="*/ 560 w 4682"/>
                  <a:gd name="T77" fmla="*/ 2374 h 3983"/>
                  <a:gd name="T78" fmla="*/ 1004 w 4682"/>
                  <a:gd name="T79" fmla="*/ 2936 h 3983"/>
                  <a:gd name="T80" fmla="*/ 560 w 4682"/>
                  <a:gd name="T81" fmla="*/ 2374 h 3983"/>
                  <a:gd name="T82" fmla="*/ 1004 w 4682"/>
                  <a:gd name="T83" fmla="*/ 3092 h 3983"/>
                  <a:gd name="T84" fmla="*/ 560 w 4682"/>
                  <a:gd name="T85" fmla="*/ 3654 h 3983"/>
                  <a:gd name="T86" fmla="*/ 3467 w 4682"/>
                  <a:gd name="T87" fmla="*/ 3815 h 3983"/>
                  <a:gd name="T88" fmla="*/ 3912 w 4682"/>
                  <a:gd name="T89" fmla="*/ 2969 h 3983"/>
                  <a:gd name="T90" fmla="*/ 3467 w 4682"/>
                  <a:gd name="T91" fmla="*/ 3815 h 3983"/>
                  <a:gd name="T92" fmla="*/ 2480 w 4682"/>
                  <a:gd name="T93" fmla="*/ 217 h 3983"/>
                  <a:gd name="T94" fmla="*/ 4174 w 4682"/>
                  <a:gd name="T95" fmla="*/ 0 h 3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82" h="3983">
                    <a:moveTo>
                      <a:pt x="4682" y="434"/>
                    </a:moveTo>
                    <a:lnTo>
                      <a:pt x="4682" y="264"/>
                    </a:lnTo>
                    <a:lnTo>
                      <a:pt x="2159" y="264"/>
                    </a:lnTo>
                    <a:lnTo>
                      <a:pt x="2159" y="434"/>
                    </a:lnTo>
                    <a:lnTo>
                      <a:pt x="2256" y="434"/>
                    </a:lnTo>
                    <a:lnTo>
                      <a:pt x="2256" y="2837"/>
                    </a:lnTo>
                    <a:lnTo>
                      <a:pt x="2036" y="2837"/>
                    </a:lnTo>
                    <a:lnTo>
                      <a:pt x="2036" y="2126"/>
                    </a:lnTo>
                    <a:lnTo>
                      <a:pt x="123" y="2126"/>
                    </a:lnTo>
                    <a:lnTo>
                      <a:pt x="123" y="3815"/>
                    </a:lnTo>
                    <a:lnTo>
                      <a:pt x="0" y="3815"/>
                    </a:lnTo>
                    <a:lnTo>
                      <a:pt x="0" y="3983"/>
                    </a:lnTo>
                    <a:lnTo>
                      <a:pt x="4682" y="3983"/>
                    </a:lnTo>
                    <a:lnTo>
                      <a:pt x="4682" y="3815"/>
                    </a:lnTo>
                    <a:lnTo>
                      <a:pt x="4620" y="3815"/>
                    </a:lnTo>
                    <a:lnTo>
                      <a:pt x="4620" y="434"/>
                    </a:lnTo>
                    <a:lnTo>
                      <a:pt x="4682" y="434"/>
                    </a:lnTo>
                    <a:close/>
                    <a:moveTo>
                      <a:pt x="3810" y="1833"/>
                    </a:moveTo>
                    <a:lnTo>
                      <a:pt x="3810" y="1271"/>
                    </a:lnTo>
                    <a:lnTo>
                      <a:pt x="4254" y="1271"/>
                    </a:lnTo>
                    <a:lnTo>
                      <a:pt x="4254" y="1833"/>
                    </a:lnTo>
                    <a:lnTo>
                      <a:pt x="3810" y="1833"/>
                    </a:lnTo>
                    <a:close/>
                    <a:moveTo>
                      <a:pt x="4254" y="2015"/>
                    </a:moveTo>
                    <a:lnTo>
                      <a:pt x="4254" y="2577"/>
                    </a:lnTo>
                    <a:lnTo>
                      <a:pt x="3810" y="2577"/>
                    </a:lnTo>
                    <a:lnTo>
                      <a:pt x="3810" y="2015"/>
                    </a:lnTo>
                    <a:lnTo>
                      <a:pt x="4254" y="2015"/>
                    </a:lnTo>
                    <a:close/>
                    <a:moveTo>
                      <a:pt x="3810" y="1091"/>
                    </a:moveTo>
                    <a:lnTo>
                      <a:pt x="3810" y="529"/>
                    </a:lnTo>
                    <a:lnTo>
                      <a:pt x="4254" y="529"/>
                    </a:lnTo>
                    <a:lnTo>
                      <a:pt x="4254" y="1091"/>
                    </a:lnTo>
                    <a:lnTo>
                      <a:pt x="3810" y="1091"/>
                    </a:lnTo>
                    <a:close/>
                    <a:moveTo>
                      <a:pt x="3408" y="3815"/>
                    </a:moveTo>
                    <a:lnTo>
                      <a:pt x="2962" y="3815"/>
                    </a:lnTo>
                    <a:lnTo>
                      <a:pt x="2962" y="2969"/>
                    </a:lnTo>
                    <a:lnTo>
                      <a:pt x="3408" y="2969"/>
                    </a:lnTo>
                    <a:lnTo>
                      <a:pt x="3408" y="3815"/>
                    </a:lnTo>
                    <a:close/>
                    <a:moveTo>
                      <a:pt x="3066" y="1271"/>
                    </a:moveTo>
                    <a:lnTo>
                      <a:pt x="3066" y="1833"/>
                    </a:lnTo>
                    <a:lnTo>
                      <a:pt x="2622" y="1833"/>
                    </a:lnTo>
                    <a:lnTo>
                      <a:pt x="2622" y="1271"/>
                    </a:lnTo>
                    <a:lnTo>
                      <a:pt x="3066" y="1271"/>
                    </a:lnTo>
                    <a:close/>
                    <a:moveTo>
                      <a:pt x="2622" y="1091"/>
                    </a:moveTo>
                    <a:lnTo>
                      <a:pt x="2622" y="529"/>
                    </a:lnTo>
                    <a:lnTo>
                      <a:pt x="3066" y="529"/>
                    </a:lnTo>
                    <a:lnTo>
                      <a:pt x="3066" y="1091"/>
                    </a:lnTo>
                    <a:lnTo>
                      <a:pt x="2622" y="1091"/>
                    </a:lnTo>
                    <a:close/>
                    <a:moveTo>
                      <a:pt x="3066" y="2015"/>
                    </a:moveTo>
                    <a:lnTo>
                      <a:pt x="3066" y="2577"/>
                    </a:lnTo>
                    <a:lnTo>
                      <a:pt x="2622" y="2577"/>
                    </a:lnTo>
                    <a:lnTo>
                      <a:pt x="2622" y="2015"/>
                    </a:lnTo>
                    <a:lnTo>
                      <a:pt x="3066" y="2015"/>
                    </a:lnTo>
                    <a:close/>
                    <a:moveTo>
                      <a:pt x="3215" y="2577"/>
                    </a:moveTo>
                    <a:lnTo>
                      <a:pt x="3215" y="2015"/>
                    </a:lnTo>
                    <a:lnTo>
                      <a:pt x="3659" y="2015"/>
                    </a:lnTo>
                    <a:lnTo>
                      <a:pt x="3659" y="2577"/>
                    </a:lnTo>
                    <a:lnTo>
                      <a:pt x="3215" y="2577"/>
                    </a:lnTo>
                    <a:close/>
                    <a:moveTo>
                      <a:pt x="3215" y="1833"/>
                    </a:moveTo>
                    <a:lnTo>
                      <a:pt x="3215" y="1271"/>
                    </a:lnTo>
                    <a:lnTo>
                      <a:pt x="3659" y="1271"/>
                    </a:lnTo>
                    <a:lnTo>
                      <a:pt x="3659" y="1833"/>
                    </a:lnTo>
                    <a:lnTo>
                      <a:pt x="3215" y="1833"/>
                    </a:lnTo>
                    <a:close/>
                    <a:moveTo>
                      <a:pt x="3215" y="1091"/>
                    </a:moveTo>
                    <a:lnTo>
                      <a:pt x="3215" y="529"/>
                    </a:lnTo>
                    <a:lnTo>
                      <a:pt x="3659" y="529"/>
                    </a:lnTo>
                    <a:lnTo>
                      <a:pt x="3659" y="1091"/>
                    </a:lnTo>
                    <a:lnTo>
                      <a:pt x="3215" y="1091"/>
                    </a:lnTo>
                    <a:close/>
                    <a:moveTo>
                      <a:pt x="1153" y="2374"/>
                    </a:moveTo>
                    <a:lnTo>
                      <a:pt x="1597" y="2374"/>
                    </a:lnTo>
                    <a:lnTo>
                      <a:pt x="1597" y="2936"/>
                    </a:lnTo>
                    <a:lnTo>
                      <a:pt x="1153" y="2936"/>
                    </a:lnTo>
                    <a:lnTo>
                      <a:pt x="1153" y="2374"/>
                    </a:lnTo>
                    <a:close/>
                    <a:moveTo>
                      <a:pt x="1153" y="3092"/>
                    </a:moveTo>
                    <a:lnTo>
                      <a:pt x="1597" y="3092"/>
                    </a:lnTo>
                    <a:lnTo>
                      <a:pt x="1597" y="3654"/>
                    </a:lnTo>
                    <a:lnTo>
                      <a:pt x="1153" y="3654"/>
                    </a:lnTo>
                    <a:lnTo>
                      <a:pt x="1153" y="3092"/>
                    </a:lnTo>
                    <a:close/>
                    <a:moveTo>
                      <a:pt x="560" y="2374"/>
                    </a:moveTo>
                    <a:lnTo>
                      <a:pt x="1004" y="2374"/>
                    </a:lnTo>
                    <a:lnTo>
                      <a:pt x="1004" y="2936"/>
                    </a:lnTo>
                    <a:lnTo>
                      <a:pt x="560" y="2936"/>
                    </a:lnTo>
                    <a:lnTo>
                      <a:pt x="560" y="2374"/>
                    </a:lnTo>
                    <a:close/>
                    <a:moveTo>
                      <a:pt x="560" y="3092"/>
                    </a:moveTo>
                    <a:lnTo>
                      <a:pt x="1004" y="3092"/>
                    </a:lnTo>
                    <a:lnTo>
                      <a:pt x="1004" y="3654"/>
                    </a:lnTo>
                    <a:lnTo>
                      <a:pt x="560" y="3654"/>
                    </a:lnTo>
                    <a:lnTo>
                      <a:pt x="560" y="3092"/>
                    </a:lnTo>
                    <a:close/>
                    <a:moveTo>
                      <a:pt x="3467" y="3815"/>
                    </a:moveTo>
                    <a:lnTo>
                      <a:pt x="3467" y="2969"/>
                    </a:lnTo>
                    <a:lnTo>
                      <a:pt x="3912" y="2969"/>
                    </a:lnTo>
                    <a:lnTo>
                      <a:pt x="3912" y="3815"/>
                    </a:lnTo>
                    <a:lnTo>
                      <a:pt x="3467" y="3815"/>
                    </a:lnTo>
                    <a:close/>
                    <a:moveTo>
                      <a:pt x="4363" y="217"/>
                    </a:moveTo>
                    <a:lnTo>
                      <a:pt x="2480" y="217"/>
                    </a:lnTo>
                    <a:lnTo>
                      <a:pt x="2669" y="0"/>
                    </a:lnTo>
                    <a:lnTo>
                      <a:pt x="4174" y="0"/>
                    </a:lnTo>
                    <a:lnTo>
                      <a:pt x="4363" y="217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485600" y="4077049"/>
              <a:ext cx="365760" cy="365760"/>
              <a:chOff x="4804914" y="3883603"/>
              <a:chExt cx="356930" cy="353087"/>
            </a:xfrm>
          </p:grpSpPr>
          <p:grpSp>
            <p:nvGrpSpPr>
              <p:cNvPr id="154" name="Group 153"/>
              <p:cNvGrpSpPr>
                <a:grpSpLocks noChangeAspect="1"/>
              </p:cNvGrpSpPr>
              <p:nvPr/>
            </p:nvGrpSpPr>
            <p:grpSpPr>
              <a:xfrm>
                <a:off x="4804914" y="3883603"/>
                <a:ext cx="356930" cy="353087"/>
                <a:chOff x="-2145416" y="3069034"/>
                <a:chExt cx="2082744" cy="2082737"/>
              </a:xfrm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-2145416" y="3069034"/>
                  <a:ext cx="2082744" cy="20827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26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46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dirty="0">
                    <a:solidFill>
                      <a:schemeClr val="tx1"/>
                    </a:solidFill>
                    <a:latin typeface="Arial"/>
                  </a:endParaRPr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-1998300" y="3207410"/>
                  <a:ext cx="1805982" cy="1805985"/>
                </a:xfrm>
                <a:prstGeom prst="ellipse">
                  <a:avLst/>
                </a:prstGeom>
                <a:gradFill>
                  <a:gsLst>
                    <a:gs pos="0">
                      <a:srgbClr val="3CBBB9"/>
                    </a:gs>
                    <a:gs pos="83000">
                      <a:srgbClr val="3CBBB9">
                        <a:lumMod val="54000"/>
                      </a:srgbClr>
                    </a:gs>
                  </a:gsLst>
                  <a:lin ang="5400000" scaled="1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51453" tIns="25727" rIns="51453" bIns="25727" rtlCol="0" anchor="ctr"/>
                <a:lstStyle/>
                <a:p>
                  <a:pPr algn="ctr" defTabSz="514280">
                    <a:lnSpc>
                      <a:spcPct val="90000"/>
                    </a:lnSpc>
                  </a:pPr>
                  <a:endParaRPr lang="en-US" sz="1125" kern="0" dirty="0">
                    <a:latin typeface="Arial" panose="020B0604020202020204" pitchFamily="34" charset="0"/>
                    <a:ea typeface="Apple LiGothic Medium"/>
                    <a:cs typeface="Apple LiGothic Medium"/>
                  </a:endParaRPr>
                </a:p>
              </p:txBody>
            </p:sp>
          </p:grpSp>
          <p:sp>
            <p:nvSpPr>
              <p:cNvPr id="155" name="Freeform 154"/>
              <p:cNvSpPr>
                <a:spLocks noChangeAspect="1" noEditPoints="1"/>
              </p:cNvSpPr>
              <p:nvPr/>
            </p:nvSpPr>
            <p:spPr bwMode="auto">
              <a:xfrm>
                <a:off x="4893620" y="3983588"/>
                <a:ext cx="179518" cy="151073"/>
              </a:xfrm>
              <a:custGeom>
                <a:avLst/>
                <a:gdLst>
                  <a:gd name="T0" fmla="*/ 4682 w 4682"/>
                  <a:gd name="T1" fmla="*/ 264 h 3983"/>
                  <a:gd name="T2" fmla="*/ 2159 w 4682"/>
                  <a:gd name="T3" fmla="*/ 434 h 3983"/>
                  <a:gd name="T4" fmla="*/ 2256 w 4682"/>
                  <a:gd name="T5" fmla="*/ 2837 h 3983"/>
                  <a:gd name="T6" fmla="*/ 2036 w 4682"/>
                  <a:gd name="T7" fmla="*/ 2126 h 3983"/>
                  <a:gd name="T8" fmla="*/ 123 w 4682"/>
                  <a:gd name="T9" fmla="*/ 3815 h 3983"/>
                  <a:gd name="T10" fmla="*/ 0 w 4682"/>
                  <a:gd name="T11" fmla="*/ 3983 h 3983"/>
                  <a:gd name="T12" fmla="*/ 4682 w 4682"/>
                  <a:gd name="T13" fmla="*/ 3815 h 3983"/>
                  <a:gd name="T14" fmla="*/ 4620 w 4682"/>
                  <a:gd name="T15" fmla="*/ 434 h 3983"/>
                  <a:gd name="T16" fmla="*/ 3810 w 4682"/>
                  <a:gd name="T17" fmla="*/ 1833 h 3983"/>
                  <a:gd name="T18" fmla="*/ 4254 w 4682"/>
                  <a:gd name="T19" fmla="*/ 1271 h 3983"/>
                  <a:gd name="T20" fmla="*/ 3810 w 4682"/>
                  <a:gd name="T21" fmla="*/ 1833 h 3983"/>
                  <a:gd name="T22" fmla="*/ 4254 w 4682"/>
                  <a:gd name="T23" fmla="*/ 2577 h 3983"/>
                  <a:gd name="T24" fmla="*/ 3810 w 4682"/>
                  <a:gd name="T25" fmla="*/ 2015 h 3983"/>
                  <a:gd name="T26" fmla="*/ 3810 w 4682"/>
                  <a:gd name="T27" fmla="*/ 1091 h 3983"/>
                  <a:gd name="T28" fmla="*/ 4254 w 4682"/>
                  <a:gd name="T29" fmla="*/ 529 h 3983"/>
                  <a:gd name="T30" fmla="*/ 3810 w 4682"/>
                  <a:gd name="T31" fmla="*/ 1091 h 3983"/>
                  <a:gd name="T32" fmla="*/ 2962 w 4682"/>
                  <a:gd name="T33" fmla="*/ 3815 h 3983"/>
                  <a:gd name="T34" fmla="*/ 3408 w 4682"/>
                  <a:gd name="T35" fmla="*/ 2969 h 3983"/>
                  <a:gd name="T36" fmla="*/ 3066 w 4682"/>
                  <a:gd name="T37" fmla="*/ 1271 h 3983"/>
                  <a:gd name="T38" fmla="*/ 2622 w 4682"/>
                  <a:gd name="T39" fmla="*/ 1833 h 3983"/>
                  <a:gd name="T40" fmla="*/ 3066 w 4682"/>
                  <a:gd name="T41" fmla="*/ 1271 h 3983"/>
                  <a:gd name="T42" fmla="*/ 2622 w 4682"/>
                  <a:gd name="T43" fmla="*/ 529 h 3983"/>
                  <a:gd name="T44" fmla="*/ 3066 w 4682"/>
                  <a:gd name="T45" fmla="*/ 1091 h 3983"/>
                  <a:gd name="T46" fmla="*/ 3066 w 4682"/>
                  <a:gd name="T47" fmla="*/ 2015 h 3983"/>
                  <a:gd name="T48" fmla="*/ 2622 w 4682"/>
                  <a:gd name="T49" fmla="*/ 2577 h 3983"/>
                  <a:gd name="T50" fmla="*/ 3066 w 4682"/>
                  <a:gd name="T51" fmla="*/ 2015 h 3983"/>
                  <a:gd name="T52" fmla="*/ 3215 w 4682"/>
                  <a:gd name="T53" fmla="*/ 2015 h 3983"/>
                  <a:gd name="T54" fmla="*/ 3659 w 4682"/>
                  <a:gd name="T55" fmla="*/ 2577 h 3983"/>
                  <a:gd name="T56" fmla="*/ 3215 w 4682"/>
                  <a:gd name="T57" fmla="*/ 1833 h 3983"/>
                  <a:gd name="T58" fmla="*/ 3659 w 4682"/>
                  <a:gd name="T59" fmla="*/ 1271 h 3983"/>
                  <a:gd name="T60" fmla="*/ 3215 w 4682"/>
                  <a:gd name="T61" fmla="*/ 1833 h 3983"/>
                  <a:gd name="T62" fmla="*/ 3215 w 4682"/>
                  <a:gd name="T63" fmla="*/ 529 h 3983"/>
                  <a:gd name="T64" fmla="*/ 3659 w 4682"/>
                  <a:gd name="T65" fmla="*/ 1091 h 3983"/>
                  <a:gd name="T66" fmla="*/ 1153 w 4682"/>
                  <a:gd name="T67" fmla="*/ 2374 h 3983"/>
                  <a:gd name="T68" fmla="*/ 1597 w 4682"/>
                  <a:gd name="T69" fmla="*/ 2936 h 3983"/>
                  <a:gd name="T70" fmla="*/ 1153 w 4682"/>
                  <a:gd name="T71" fmla="*/ 2374 h 3983"/>
                  <a:gd name="T72" fmla="*/ 1597 w 4682"/>
                  <a:gd name="T73" fmla="*/ 3092 h 3983"/>
                  <a:gd name="T74" fmla="*/ 1153 w 4682"/>
                  <a:gd name="T75" fmla="*/ 3654 h 3983"/>
                  <a:gd name="T76" fmla="*/ 560 w 4682"/>
                  <a:gd name="T77" fmla="*/ 2374 h 3983"/>
                  <a:gd name="T78" fmla="*/ 1004 w 4682"/>
                  <a:gd name="T79" fmla="*/ 2936 h 3983"/>
                  <a:gd name="T80" fmla="*/ 560 w 4682"/>
                  <a:gd name="T81" fmla="*/ 2374 h 3983"/>
                  <a:gd name="T82" fmla="*/ 1004 w 4682"/>
                  <a:gd name="T83" fmla="*/ 3092 h 3983"/>
                  <a:gd name="T84" fmla="*/ 560 w 4682"/>
                  <a:gd name="T85" fmla="*/ 3654 h 3983"/>
                  <a:gd name="T86" fmla="*/ 3467 w 4682"/>
                  <a:gd name="T87" fmla="*/ 3815 h 3983"/>
                  <a:gd name="T88" fmla="*/ 3912 w 4682"/>
                  <a:gd name="T89" fmla="*/ 2969 h 3983"/>
                  <a:gd name="T90" fmla="*/ 3467 w 4682"/>
                  <a:gd name="T91" fmla="*/ 3815 h 3983"/>
                  <a:gd name="T92" fmla="*/ 2480 w 4682"/>
                  <a:gd name="T93" fmla="*/ 217 h 3983"/>
                  <a:gd name="T94" fmla="*/ 4174 w 4682"/>
                  <a:gd name="T95" fmla="*/ 0 h 3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82" h="3983">
                    <a:moveTo>
                      <a:pt x="4682" y="434"/>
                    </a:moveTo>
                    <a:lnTo>
                      <a:pt x="4682" y="264"/>
                    </a:lnTo>
                    <a:lnTo>
                      <a:pt x="2159" y="264"/>
                    </a:lnTo>
                    <a:lnTo>
                      <a:pt x="2159" y="434"/>
                    </a:lnTo>
                    <a:lnTo>
                      <a:pt x="2256" y="434"/>
                    </a:lnTo>
                    <a:lnTo>
                      <a:pt x="2256" y="2837"/>
                    </a:lnTo>
                    <a:lnTo>
                      <a:pt x="2036" y="2837"/>
                    </a:lnTo>
                    <a:lnTo>
                      <a:pt x="2036" y="2126"/>
                    </a:lnTo>
                    <a:lnTo>
                      <a:pt x="123" y="2126"/>
                    </a:lnTo>
                    <a:lnTo>
                      <a:pt x="123" y="3815"/>
                    </a:lnTo>
                    <a:lnTo>
                      <a:pt x="0" y="3815"/>
                    </a:lnTo>
                    <a:lnTo>
                      <a:pt x="0" y="3983"/>
                    </a:lnTo>
                    <a:lnTo>
                      <a:pt x="4682" y="3983"/>
                    </a:lnTo>
                    <a:lnTo>
                      <a:pt x="4682" y="3815"/>
                    </a:lnTo>
                    <a:lnTo>
                      <a:pt x="4620" y="3815"/>
                    </a:lnTo>
                    <a:lnTo>
                      <a:pt x="4620" y="434"/>
                    </a:lnTo>
                    <a:lnTo>
                      <a:pt x="4682" y="434"/>
                    </a:lnTo>
                    <a:close/>
                    <a:moveTo>
                      <a:pt x="3810" y="1833"/>
                    </a:moveTo>
                    <a:lnTo>
                      <a:pt x="3810" y="1271"/>
                    </a:lnTo>
                    <a:lnTo>
                      <a:pt x="4254" y="1271"/>
                    </a:lnTo>
                    <a:lnTo>
                      <a:pt x="4254" y="1833"/>
                    </a:lnTo>
                    <a:lnTo>
                      <a:pt x="3810" y="1833"/>
                    </a:lnTo>
                    <a:close/>
                    <a:moveTo>
                      <a:pt x="4254" y="2015"/>
                    </a:moveTo>
                    <a:lnTo>
                      <a:pt x="4254" y="2577"/>
                    </a:lnTo>
                    <a:lnTo>
                      <a:pt x="3810" y="2577"/>
                    </a:lnTo>
                    <a:lnTo>
                      <a:pt x="3810" y="2015"/>
                    </a:lnTo>
                    <a:lnTo>
                      <a:pt x="4254" y="2015"/>
                    </a:lnTo>
                    <a:close/>
                    <a:moveTo>
                      <a:pt x="3810" y="1091"/>
                    </a:moveTo>
                    <a:lnTo>
                      <a:pt x="3810" y="529"/>
                    </a:lnTo>
                    <a:lnTo>
                      <a:pt x="4254" y="529"/>
                    </a:lnTo>
                    <a:lnTo>
                      <a:pt x="4254" y="1091"/>
                    </a:lnTo>
                    <a:lnTo>
                      <a:pt x="3810" y="1091"/>
                    </a:lnTo>
                    <a:close/>
                    <a:moveTo>
                      <a:pt x="3408" y="3815"/>
                    </a:moveTo>
                    <a:lnTo>
                      <a:pt x="2962" y="3815"/>
                    </a:lnTo>
                    <a:lnTo>
                      <a:pt x="2962" y="2969"/>
                    </a:lnTo>
                    <a:lnTo>
                      <a:pt x="3408" y="2969"/>
                    </a:lnTo>
                    <a:lnTo>
                      <a:pt x="3408" y="3815"/>
                    </a:lnTo>
                    <a:close/>
                    <a:moveTo>
                      <a:pt x="3066" y="1271"/>
                    </a:moveTo>
                    <a:lnTo>
                      <a:pt x="3066" y="1833"/>
                    </a:lnTo>
                    <a:lnTo>
                      <a:pt x="2622" y="1833"/>
                    </a:lnTo>
                    <a:lnTo>
                      <a:pt x="2622" y="1271"/>
                    </a:lnTo>
                    <a:lnTo>
                      <a:pt x="3066" y="1271"/>
                    </a:lnTo>
                    <a:close/>
                    <a:moveTo>
                      <a:pt x="2622" y="1091"/>
                    </a:moveTo>
                    <a:lnTo>
                      <a:pt x="2622" y="529"/>
                    </a:lnTo>
                    <a:lnTo>
                      <a:pt x="3066" y="529"/>
                    </a:lnTo>
                    <a:lnTo>
                      <a:pt x="3066" y="1091"/>
                    </a:lnTo>
                    <a:lnTo>
                      <a:pt x="2622" y="1091"/>
                    </a:lnTo>
                    <a:close/>
                    <a:moveTo>
                      <a:pt x="3066" y="2015"/>
                    </a:moveTo>
                    <a:lnTo>
                      <a:pt x="3066" y="2577"/>
                    </a:lnTo>
                    <a:lnTo>
                      <a:pt x="2622" y="2577"/>
                    </a:lnTo>
                    <a:lnTo>
                      <a:pt x="2622" y="2015"/>
                    </a:lnTo>
                    <a:lnTo>
                      <a:pt x="3066" y="2015"/>
                    </a:lnTo>
                    <a:close/>
                    <a:moveTo>
                      <a:pt x="3215" y="2577"/>
                    </a:moveTo>
                    <a:lnTo>
                      <a:pt x="3215" y="2015"/>
                    </a:lnTo>
                    <a:lnTo>
                      <a:pt x="3659" y="2015"/>
                    </a:lnTo>
                    <a:lnTo>
                      <a:pt x="3659" y="2577"/>
                    </a:lnTo>
                    <a:lnTo>
                      <a:pt x="3215" y="2577"/>
                    </a:lnTo>
                    <a:close/>
                    <a:moveTo>
                      <a:pt x="3215" y="1833"/>
                    </a:moveTo>
                    <a:lnTo>
                      <a:pt x="3215" y="1271"/>
                    </a:lnTo>
                    <a:lnTo>
                      <a:pt x="3659" y="1271"/>
                    </a:lnTo>
                    <a:lnTo>
                      <a:pt x="3659" y="1833"/>
                    </a:lnTo>
                    <a:lnTo>
                      <a:pt x="3215" y="1833"/>
                    </a:lnTo>
                    <a:close/>
                    <a:moveTo>
                      <a:pt x="3215" y="1091"/>
                    </a:moveTo>
                    <a:lnTo>
                      <a:pt x="3215" y="529"/>
                    </a:lnTo>
                    <a:lnTo>
                      <a:pt x="3659" y="529"/>
                    </a:lnTo>
                    <a:lnTo>
                      <a:pt x="3659" y="1091"/>
                    </a:lnTo>
                    <a:lnTo>
                      <a:pt x="3215" y="1091"/>
                    </a:lnTo>
                    <a:close/>
                    <a:moveTo>
                      <a:pt x="1153" y="2374"/>
                    </a:moveTo>
                    <a:lnTo>
                      <a:pt x="1597" y="2374"/>
                    </a:lnTo>
                    <a:lnTo>
                      <a:pt x="1597" y="2936"/>
                    </a:lnTo>
                    <a:lnTo>
                      <a:pt x="1153" y="2936"/>
                    </a:lnTo>
                    <a:lnTo>
                      <a:pt x="1153" y="2374"/>
                    </a:lnTo>
                    <a:close/>
                    <a:moveTo>
                      <a:pt x="1153" y="3092"/>
                    </a:moveTo>
                    <a:lnTo>
                      <a:pt x="1597" y="3092"/>
                    </a:lnTo>
                    <a:lnTo>
                      <a:pt x="1597" y="3654"/>
                    </a:lnTo>
                    <a:lnTo>
                      <a:pt x="1153" y="3654"/>
                    </a:lnTo>
                    <a:lnTo>
                      <a:pt x="1153" y="3092"/>
                    </a:lnTo>
                    <a:close/>
                    <a:moveTo>
                      <a:pt x="560" y="2374"/>
                    </a:moveTo>
                    <a:lnTo>
                      <a:pt x="1004" y="2374"/>
                    </a:lnTo>
                    <a:lnTo>
                      <a:pt x="1004" y="2936"/>
                    </a:lnTo>
                    <a:lnTo>
                      <a:pt x="560" y="2936"/>
                    </a:lnTo>
                    <a:lnTo>
                      <a:pt x="560" y="2374"/>
                    </a:lnTo>
                    <a:close/>
                    <a:moveTo>
                      <a:pt x="560" y="3092"/>
                    </a:moveTo>
                    <a:lnTo>
                      <a:pt x="1004" y="3092"/>
                    </a:lnTo>
                    <a:lnTo>
                      <a:pt x="1004" y="3654"/>
                    </a:lnTo>
                    <a:lnTo>
                      <a:pt x="560" y="3654"/>
                    </a:lnTo>
                    <a:lnTo>
                      <a:pt x="560" y="3092"/>
                    </a:lnTo>
                    <a:close/>
                    <a:moveTo>
                      <a:pt x="3467" y="3815"/>
                    </a:moveTo>
                    <a:lnTo>
                      <a:pt x="3467" y="2969"/>
                    </a:lnTo>
                    <a:lnTo>
                      <a:pt x="3912" y="2969"/>
                    </a:lnTo>
                    <a:lnTo>
                      <a:pt x="3912" y="3815"/>
                    </a:lnTo>
                    <a:lnTo>
                      <a:pt x="3467" y="3815"/>
                    </a:lnTo>
                    <a:close/>
                    <a:moveTo>
                      <a:pt x="4363" y="217"/>
                    </a:moveTo>
                    <a:lnTo>
                      <a:pt x="2480" y="217"/>
                    </a:lnTo>
                    <a:lnTo>
                      <a:pt x="2669" y="0"/>
                    </a:lnTo>
                    <a:lnTo>
                      <a:pt x="4174" y="0"/>
                    </a:lnTo>
                    <a:lnTo>
                      <a:pt x="4363" y="217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3198609" y="4122177"/>
              <a:ext cx="365760" cy="365760"/>
              <a:chOff x="3049102" y="3707521"/>
              <a:chExt cx="356930" cy="353087"/>
            </a:xfrm>
          </p:grpSpPr>
          <p:grpSp>
            <p:nvGrpSpPr>
              <p:cNvPr id="150" name="Group 149"/>
              <p:cNvGrpSpPr>
                <a:grpSpLocks noChangeAspect="1"/>
              </p:cNvGrpSpPr>
              <p:nvPr/>
            </p:nvGrpSpPr>
            <p:grpSpPr>
              <a:xfrm>
                <a:off x="3049102" y="3707521"/>
                <a:ext cx="356930" cy="353087"/>
                <a:chOff x="-2145416" y="3069034"/>
                <a:chExt cx="2082744" cy="2082737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-2145416" y="3069034"/>
                  <a:ext cx="2082744" cy="208273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26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46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50" dirty="0">
                    <a:solidFill>
                      <a:schemeClr val="tx1"/>
                    </a:solidFill>
                    <a:latin typeface="Arial"/>
                  </a:endParaRPr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-1998300" y="3207410"/>
                  <a:ext cx="1805982" cy="1805985"/>
                </a:xfrm>
                <a:prstGeom prst="ellipse">
                  <a:avLst/>
                </a:prstGeom>
                <a:gradFill>
                  <a:gsLst>
                    <a:gs pos="0">
                      <a:srgbClr val="3CBBB9"/>
                    </a:gs>
                    <a:gs pos="83000">
                      <a:srgbClr val="3CBBB9">
                        <a:lumMod val="54000"/>
                      </a:srgbClr>
                    </a:gs>
                  </a:gsLst>
                  <a:lin ang="5400000" scaled="1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51453" tIns="25727" rIns="51453" bIns="25727" rtlCol="0" anchor="ctr"/>
                <a:lstStyle/>
                <a:p>
                  <a:pPr algn="ctr" defTabSz="514280">
                    <a:lnSpc>
                      <a:spcPct val="90000"/>
                    </a:lnSpc>
                  </a:pPr>
                  <a:endParaRPr lang="en-US" sz="1125" kern="0" dirty="0">
                    <a:latin typeface="Arial" panose="020B0604020202020204" pitchFamily="34" charset="0"/>
                    <a:ea typeface="Apple LiGothic Medium"/>
                    <a:cs typeface="Apple LiGothic Medium"/>
                  </a:endParaRPr>
                </a:p>
              </p:txBody>
            </p:sp>
          </p:grpSp>
          <p:sp>
            <p:nvSpPr>
              <p:cNvPr id="151" name="Freeform 150"/>
              <p:cNvSpPr>
                <a:spLocks noChangeAspect="1" noEditPoints="1"/>
              </p:cNvSpPr>
              <p:nvPr/>
            </p:nvSpPr>
            <p:spPr bwMode="auto">
              <a:xfrm>
                <a:off x="3137808" y="3807506"/>
                <a:ext cx="179518" cy="151073"/>
              </a:xfrm>
              <a:custGeom>
                <a:avLst/>
                <a:gdLst>
                  <a:gd name="T0" fmla="*/ 4682 w 4682"/>
                  <a:gd name="T1" fmla="*/ 264 h 3983"/>
                  <a:gd name="T2" fmla="*/ 2159 w 4682"/>
                  <a:gd name="T3" fmla="*/ 434 h 3983"/>
                  <a:gd name="T4" fmla="*/ 2256 w 4682"/>
                  <a:gd name="T5" fmla="*/ 2837 h 3983"/>
                  <a:gd name="T6" fmla="*/ 2036 w 4682"/>
                  <a:gd name="T7" fmla="*/ 2126 h 3983"/>
                  <a:gd name="T8" fmla="*/ 123 w 4682"/>
                  <a:gd name="T9" fmla="*/ 3815 h 3983"/>
                  <a:gd name="T10" fmla="*/ 0 w 4682"/>
                  <a:gd name="T11" fmla="*/ 3983 h 3983"/>
                  <a:gd name="T12" fmla="*/ 4682 w 4682"/>
                  <a:gd name="T13" fmla="*/ 3815 h 3983"/>
                  <a:gd name="T14" fmla="*/ 4620 w 4682"/>
                  <a:gd name="T15" fmla="*/ 434 h 3983"/>
                  <a:gd name="T16" fmla="*/ 3810 w 4682"/>
                  <a:gd name="T17" fmla="*/ 1833 h 3983"/>
                  <a:gd name="T18" fmla="*/ 4254 w 4682"/>
                  <a:gd name="T19" fmla="*/ 1271 h 3983"/>
                  <a:gd name="T20" fmla="*/ 3810 w 4682"/>
                  <a:gd name="T21" fmla="*/ 1833 h 3983"/>
                  <a:gd name="T22" fmla="*/ 4254 w 4682"/>
                  <a:gd name="T23" fmla="*/ 2577 h 3983"/>
                  <a:gd name="T24" fmla="*/ 3810 w 4682"/>
                  <a:gd name="T25" fmla="*/ 2015 h 3983"/>
                  <a:gd name="T26" fmla="*/ 3810 w 4682"/>
                  <a:gd name="T27" fmla="*/ 1091 h 3983"/>
                  <a:gd name="T28" fmla="*/ 4254 w 4682"/>
                  <a:gd name="T29" fmla="*/ 529 h 3983"/>
                  <a:gd name="T30" fmla="*/ 3810 w 4682"/>
                  <a:gd name="T31" fmla="*/ 1091 h 3983"/>
                  <a:gd name="T32" fmla="*/ 2962 w 4682"/>
                  <a:gd name="T33" fmla="*/ 3815 h 3983"/>
                  <a:gd name="T34" fmla="*/ 3408 w 4682"/>
                  <a:gd name="T35" fmla="*/ 2969 h 3983"/>
                  <a:gd name="T36" fmla="*/ 3066 w 4682"/>
                  <a:gd name="T37" fmla="*/ 1271 h 3983"/>
                  <a:gd name="T38" fmla="*/ 2622 w 4682"/>
                  <a:gd name="T39" fmla="*/ 1833 h 3983"/>
                  <a:gd name="T40" fmla="*/ 3066 w 4682"/>
                  <a:gd name="T41" fmla="*/ 1271 h 3983"/>
                  <a:gd name="T42" fmla="*/ 2622 w 4682"/>
                  <a:gd name="T43" fmla="*/ 529 h 3983"/>
                  <a:gd name="T44" fmla="*/ 3066 w 4682"/>
                  <a:gd name="T45" fmla="*/ 1091 h 3983"/>
                  <a:gd name="T46" fmla="*/ 3066 w 4682"/>
                  <a:gd name="T47" fmla="*/ 2015 h 3983"/>
                  <a:gd name="T48" fmla="*/ 2622 w 4682"/>
                  <a:gd name="T49" fmla="*/ 2577 h 3983"/>
                  <a:gd name="T50" fmla="*/ 3066 w 4682"/>
                  <a:gd name="T51" fmla="*/ 2015 h 3983"/>
                  <a:gd name="T52" fmla="*/ 3215 w 4682"/>
                  <a:gd name="T53" fmla="*/ 2015 h 3983"/>
                  <a:gd name="T54" fmla="*/ 3659 w 4682"/>
                  <a:gd name="T55" fmla="*/ 2577 h 3983"/>
                  <a:gd name="T56" fmla="*/ 3215 w 4682"/>
                  <a:gd name="T57" fmla="*/ 1833 h 3983"/>
                  <a:gd name="T58" fmla="*/ 3659 w 4682"/>
                  <a:gd name="T59" fmla="*/ 1271 h 3983"/>
                  <a:gd name="T60" fmla="*/ 3215 w 4682"/>
                  <a:gd name="T61" fmla="*/ 1833 h 3983"/>
                  <a:gd name="T62" fmla="*/ 3215 w 4682"/>
                  <a:gd name="T63" fmla="*/ 529 h 3983"/>
                  <a:gd name="T64" fmla="*/ 3659 w 4682"/>
                  <a:gd name="T65" fmla="*/ 1091 h 3983"/>
                  <a:gd name="T66" fmla="*/ 1153 w 4682"/>
                  <a:gd name="T67" fmla="*/ 2374 h 3983"/>
                  <a:gd name="T68" fmla="*/ 1597 w 4682"/>
                  <a:gd name="T69" fmla="*/ 2936 h 3983"/>
                  <a:gd name="T70" fmla="*/ 1153 w 4682"/>
                  <a:gd name="T71" fmla="*/ 2374 h 3983"/>
                  <a:gd name="T72" fmla="*/ 1597 w 4682"/>
                  <a:gd name="T73" fmla="*/ 3092 h 3983"/>
                  <a:gd name="T74" fmla="*/ 1153 w 4682"/>
                  <a:gd name="T75" fmla="*/ 3654 h 3983"/>
                  <a:gd name="T76" fmla="*/ 560 w 4682"/>
                  <a:gd name="T77" fmla="*/ 2374 h 3983"/>
                  <a:gd name="T78" fmla="*/ 1004 w 4682"/>
                  <a:gd name="T79" fmla="*/ 2936 h 3983"/>
                  <a:gd name="T80" fmla="*/ 560 w 4682"/>
                  <a:gd name="T81" fmla="*/ 2374 h 3983"/>
                  <a:gd name="T82" fmla="*/ 1004 w 4682"/>
                  <a:gd name="T83" fmla="*/ 3092 h 3983"/>
                  <a:gd name="T84" fmla="*/ 560 w 4682"/>
                  <a:gd name="T85" fmla="*/ 3654 h 3983"/>
                  <a:gd name="T86" fmla="*/ 3467 w 4682"/>
                  <a:gd name="T87" fmla="*/ 3815 h 3983"/>
                  <a:gd name="T88" fmla="*/ 3912 w 4682"/>
                  <a:gd name="T89" fmla="*/ 2969 h 3983"/>
                  <a:gd name="T90" fmla="*/ 3467 w 4682"/>
                  <a:gd name="T91" fmla="*/ 3815 h 3983"/>
                  <a:gd name="T92" fmla="*/ 2480 w 4682"/>
                  <a:gd name="T93" fmla="*/ 217 h 3983"/>
                  <a:gd name="T94" fmla="*/ 4174 w 4682"/>
                  <a:gd name="T95" fmla="*/ 0 h 3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682" h="3983">
                    <a:moveTo>
                      <a:pt x="4682" y="434"/>
                    </a:moveTo>
                    <a:lnTo>
                      <a:pt x="4682" y="264"/>
                    </a:lnTo>
                    <a:lnTo>
                      <a:pt x="2159" y="264"/>
                    </a:lnTo>
                    <a:lnTo>
                      <a:pt x="2159" y="434"/>
                    </a:lnTo>
                    <a:lnTo>
                      <a:pt x="2256" y="434"/>
                    </a:lnTo>
                    <a:lnTo>
                      <a:pt x="2256" y="2837"/>
                    </a:lnTo>
                    <a:lnTo>
                      <a:pt x="2036" y="2837"/>
                    </a:lnTo>
                    <a:lnTo>
                      <a:pt x="2036" y="2126"/>
                    </a:lnTo>
                    <a:lnTo>
                      <a:pt x="123" y="2126"/>
                    </a:lnTo>
                    <a:lnTo>
                      <a:pt x="123" y="3815"/>
                    </a:lnTo>
                    <a:lnTo>
                      <a:pt x="0" y="3815"/>
                    </a:lnTo>
                    <a:lnTo>
                      <a:pt x="0" y="3983"/>
                    </a:lnTo>
                    <a:lnTo>
                      <a:pt x="4682" y="3983"/>
                    </a:lnTo>
                    <a:lnTo>
                      <a:pt x="4682" y="3815"/>
                    </a:lnTo>
                    <a:lnTo>
                      <a:pt x="4620" y="3815"/>
                    </a:lnTo>
                    <a:lnTo>
                      <a:pt x="4620" y="434"/>
                    </a:lnTo>
                    <a:lnTo>
                      <a:pt x="4682" y="434"/>
                    </a:lnTo>
                    <a:close/>
                    <a:moveTo>
                      <a:pt x="3810" y="1833"/>
                    </a:moveTo>
                    <a:lnTo>
                      <a:pt x="3810" y="1271"/>
                    </a:lnTo>
                    <a:lnTo>
                      <a:pt x="4254" y="1271"/>
                    </a:lnTo>
                    <a:lnTo>
                      <a:pt x="4254" y="1833"/>
                    </a:lnTo>
                    <a:lnTo>
                      <a:pt x="3810" y="1833"/>
                    </a:lnTo>
                    <a:close/>
                    <a:moveTo>
                      <a:pt x="4254" y="2015"/>
                    </a:moveTo>
                    <a:lnTo>
                      <a:pt x="4254" y="2577"/>
                    </a:lnTo>
                    <a:lnTo>
                      <a:pt x="3810" y="2577"/>
                    </a:lnTo>
                    <a:lnTo>
                      <a:pt x="3810" y="2015"/>
                    </a:lnTo>
                    <a:lnTo>
                      <a:pt x="4254" y="2015"/>
                    </a:lnTo>
                    <a:close/>
                    <a:moveTo>
                      <a:pt x="3810" y="1091"/>
                    </a:moveTo>
                    <a:lnTo>
                      <a:pt x="3810" y="529"/>
                    </a:lnTo>
                    <a:lnTo>
                      <a:pt x="4254" y="529"/>
                    </a:lnTo>
                    <a:lnTo>
                      <a:pt x="4254" y="1091"/>
                    </a:lnTo>
                    <a:lnTo>
                      <a:pt x="3810" y="1091"/>
                    </a:lnTo>
                    <a:close/>
                    <a:moveTo>
                      <a:pt x="3408" y="3815"/>
                    </a:moveTo>
                    <a:lnTo>
                      <a:pt x="2962" y="3815"/>
                    </a:lnTo>
                    <a:lnTo>
                      <a:pt x="2962" y="2969"/>
                    </a:lnTo>
                    <a:lnTo>
                      <a:pt x="3408" y="2969"/>
                    </a:lnTo>
                    <a:lnTo>
                      <a:pt x="3408" y="3815"/>
                    </a:lnTo>
                    <a:close/>
                    <a:moveTo>
                      <a:pt x="3066" y="1271"/>
                    </a:moveTo>
                    <a:lnTo>
                      <a:pt x="3066" y="1833"/>
                    </a:lnTo>
                    <a:lnTo>
                      <a:pt x="2622" y="1833"/>
                    </a:lnTo>
                    <a:lnTo>
                      <a:pt x="2622" y="1271"/>
                    </a:lnTo>
                    <a:lnTo>
                      <a:pt x="3066" y="1271"/>
                    </a:lnTo>
                    <a:close/>
                    <a:moveTo>
                      <a:pt x="2622" y="1091"/>
                    </a:moveTo>
                    <a:lnTo>
                      <a:pt x="2622" y="529"/>
                    </a:lnTo>
                    <a:lnTo>
                      <a:pt x="3066" y="529"/>
                    </a:lnTo>
                    <a:lnTo>
                      <a:pt x="3066" y="1091"/>
                    </a:lnTo>
                    <a:lnTo>
                      <a:pt x="2622" y="1091"/>
                    </a:lnTo>
                    <a:close/>
                    <a:moveTo>
                      <a:pt x="3066" y="2015"/>
                    </a:moveTo>
                    <a:lnTo>
                      <a:pt x="3066" y="2577"/>
                    </a:lnTo>
                    <a:lnTo>
                      <a:pt x="2622" y="2577"/>
                    </a:lnTo>
                    <a:lnTo>
                      <a:pt x="2622" y="2015"/>
                    </a:lnTo>
                    <a:lnTo>
                      <a:pt x="3066" y="2015"/>
                    </a:lnTo>
                    <a:close/>
                    <a:moveTo>
                      <a:pt x="3215" y="2577"/>
                    </a:moveTo>
                    <a:lnTo>
                      <a:pt x="3215" y="2015"/>
                    </a:lnTo>
                    <a:lnTo>
                      <a:pt x="3659" y="2015"/>
                    </a:lnTo>
                    <a:lnTo>
                      <a:pt x="3659" y="2577"/>
                    </a:lnTo>
                    <a:lnTo>
                      <a:pt x="3215" y="2577"/>
                    </a:lnTo>
                    <a:close/>
                    <a:moveTo>
                      <a:pt x="3215" y="1833"/>
                    </a:moveTo>
                    <a:lnTo>
                      <a:pt x="3215" y="1271"/>
                    </a:lnTo>
                    <a:lnTo>
                      <a:pt x="3659" y="1271"/>
                    </a:lnTo>
                    <a:lnTo>
                      <a:pt x="3659" y="1833"/>
                    </a:lnTo>
                    <a:lnTo>
                      <a:pt x="3215" y="1833"/>
                    </a:lnTo>
                    <a:close/>
                    <a:moveTo>
                      <a:pt x="3215" y="1091"/>
                    </a:moveTo>
                    <a:lnTo>
                      <a:pt x="3215" y="529"/>
                    </a:lnTo>
                    <a:lnTo>
                      <a:pt x="3659" y="529"/>
                    </a:lnTo>
                    <a:lnTo>
                      <a:pt x="3659" y="1091"/>
                    </a:lnTo>
                    <a:lnTo>
                      <a:pt x="3215" y="1091"/>
                    </a:lnTo>
                    <a:close/>
                    <a:moveTo>
                      <a:pt x="1153" y="2374"/>
                    </a:moveTo>
                    <a:lnTo>
                      <a:pt x="1597" y="2374"/>
                    </a:lnTo>
                    <a:lnTo>
                      <a:pt x="1597" y="2936"/>
                    </a:lnTo>
                    <a:lnTo>
                      <a:pt x="1153" y="2936"/>
                    </a:lnTo>
                    <a:lnTo>
                      <a:pt x="1153" y="2374"/>
                    </a:lnTo>
                    <a:close/>
                    <a:moveTo>
                      <a:pt x="1153" y="3092"/>
                    </a:moveTo>
                    <a:lnTo>
                      <a:pt x="1597" y="3092"/>
                    </a:lnTo>
                    <a:lnTo>
                      <a:pt x="1597" y="3654"/>
                    </a:lnTo>
                    <a:lnTo>
                      <a:pt x="1153" y="3654"/>
                    </a:lnTo>
                    <a:lnTo>
                      <a:pt x="1153" y="3092"/>
                    </a:lnTo>
                    <a:close/>
                    <a:moveTo>
                      <a:pt x="560" y="2374"/>
                    </a:moveTo>
                    <a:lnTo>
                      <a:pt x="1004" y="2374"/>
                    </a:lnTo>
                    <a:lnTo>
                      <a:pt x="1004" y="2936"/>
                    </a:lnTo>
                    <a:lnTo>
                      <a:pt x="560" y="2936"/>
                    </a:lnTo>
                    <a:lnTo>
                      <a:pt x="560" y="2374"/>
                    </a:lnTo>
                    <a:close/>
                    <a:moveTo>
                      <a:pt x="560" y="3092"/>
                    </a:moveTo>
                    <a:lnTo>
                      <a:pt x="1004" y="3092"/>
                    </a:lnTo>
                    <a:lnTo>
                      <a:pt x="1004" y="3654"/>
                    </a:lnTo>
                    <a:lnTo>
                      <a:pt x="560" y="3654"/>
                    </a:lnTo>
                    <a:lnTo>
                      <a:pt x="560" y="3092"/>
                    </a:lnTo>
                    <a:close/>
                    <a:moveTo>
                      <a:pt x="3467" y="3815"/>
                    </a:moveTo>
                    <a:lnTo>
                      <a:pt x="3467" y="2969"/>
                    </a:lnTo>
                    <a:lnTo>
                      <a:pt x="3912" y="2969"/>
                    </a:lnTo>
                    <a:lnTo>
                      <a:pt x="3912" y="3815"/>
                    </a:lnTo>
                    <a:lnTo>
                      <a:pt x="3467" y="3815"/>
                    </a:lnTo>
                    <a:close/>
                    <a:moveTo>
                      <a:pt x="4363" y="217"/>
                    </a:moveTo>
                    <a:lnTo>
                      <a:pt x="2480" y="217"/>
                    </a:lnTo>
                    <a:lnTo>
                      <a:pt x="2669" y="0"/>
                    </a:lnTo>
                    <a:lnTo>
                      <a:pt x="4174" y="0"/>
                    </a:lnTo>
                    <a:lnTo>
                      <a:pt x="4363" y="217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9" name="TextBox 128"/>
            <p:cNvSpPr txBox="1"/>
            <p:nvPr/>
          </p:nvSpPr>
          <p:spPr>
            <a:xfrm>
              <a:off x="1116817" y="2913782"/>
              <a:ext cx="1123847" cy="353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iscoSansTT Light"/>
                </a:rPr>
                <a:t>UCS Mini</a:t>
              </a:r>
            </a:p>
          </p:txBody>
        </p:sp>
      </p:grpSp>
      <p:sp>
        <p:nvSpPr>
          <p:cNvPr id="513" name="Trapezoid 512"/>
          <p:cNvSpPr/>
          <p:nvPr/>
        </p:nvSpPr>
        <p:spPr>
          <a:xfrm rot="10800000">
            <a:off x="1296828" y="2195054"/>
            <a:ext cx="6576843" cy="1622838"/>
          </a:xfrm>
          <a:prstGeom prst="trapezoid">
            <a:avLst>
              <a:gd name="adj" fmla="val 586839"/>
            </a:avLst>
          </a:prstGeom>
          <a:gradFill flip="none" rotWithShape="1">
            <a:gsLst>
              <a:gs pos="30000">
                <a:schemeClr val="accent5">
                  <a:lumMod val="75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331" tIns="25666" rIns="51331" bIns="256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009"/>
            <a:endParaRPr lang="en-US" sz="13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213" name="Text Box 75"/>
          <p:cNvSpPr txBox="1">
            <a:spLocks noChangeArrowheads="1"/>
          </p:cNvSpPr>
          <p:nvPr/>
        </p:nvSpPr>
        <p:spPr bwMode="auto">
          <a:xfrm>
            <a:off x="3532845" y="2988187"/>
            <a:ext cx="2072144" cy="22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125" b="1" dirty="0">
                <a:solidFill>
                  <a:schemeClr val="bg1"/>
                </a:solidFill>
                <a:latin typeface="CiscoSansTT ExtraLight"/>
              </a:rPr>
              <a:t>Core Data Center Workloads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41598" y="1667897"/>
            <a:ext cx="1547883" cy="1036053"/>
            <a:chOff x="5164292" y="1130858"/>
            <a:chExt cx="2063843" cy="1381043"/>
          </a:xfrm>
        </p:grpSpPr>
        <p:sp>
          <p:nvSpPr>
            <p:cNvPr id="515" name="TextBox 514"/>
            <p:cNvSpPr txBox="1"/>
            <p:nvPr/>
          </p:nvSpPr>
          <p:spPr>
            <a:xfrm>
              <a:off x="5179272" y="1130858"/>
              <a:ext cx="1830280" cy="5846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456957"/>
              <a:r>
                <a:rPr lang="en-US" sz="1125" dirty="0">
                  <a:latin typeface="CiscoSansTT Light"/>
                </a:rPr>
                <a:t>Fourth Generation </a:t>
              </a:r>
              <a:br>
                <a:rPr lang="en-US" sz="1125" dirty="0">
                  <a:latin typeface="CiscoSansTT Light"/>
                </a:rPr>
              </a:br>
              <a:r>
                <a:rPr lang="en-US" sz="1125" dirty="0">
                  <a:latin typeface="CiscoSansTT Light"/>
                </a:rPr>
                <a:t>UCS Servers</a:t>
              </a:r>
            </a:p>
          </p:txBody>
        </p:sp>
        <p:grpSp>
          <p:nvGrpSpPr>
            <p:cNvPr id="516" name="Group 515"/>
            <p:cNvGrpSpPr/>
            <p:nvPr/>
          </p:nvGrpSpPr>
          <p:grpSpPr>
            <a:xfrm>
              <a:off x="5164292" y="1682422"/>
              <a:ext cx="2063843" cy="829479"/>
              <a:chOff x="2627515" y="1626360"/>
              <a:chExt cx="5041470" cy="2875313"/>
            </a:xfrm>
          </p:grpSpPr>
          <p:grpSp>
            <p:nvGrpSpPr>
              <p:cNvPr id="521" name="Group 520"/>
              <p:cNvGrpSpPr/>
              <p:nvPr/>
            </p:nvGrpSpPr>
            <p:grpSpPr>
              <a:xfrm>
                <a:off x="2627515" y="1901641"/>
                <a:ext cx="5041470" cy="2600032"/>
                <a:chOff x="-1387054" y="1383204"/>
                <a:chExt cx="8525165" cy="3820542"/>
              </a:xfrm>
            </p:grpSpPr>
            <p:pic>
              <p:nvPicPr>
                <p:cNvPr id="523" name="Picture 52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87054" y="2110050"/>
                  <a:ext cx="8525165" cy="3093696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524" name="Picture 523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256"/>
                <a:stretch/>
              </p:blipFill>
              <p:spPr>
                <a:xfrm>
                  <a:off x="-187360" y="1383204"/>
                  <a:ext cx="5546343" cy="2634234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pic>
            <p:nvPicPr>
              <p:cNvPr id="522" name="Picture 52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1321" y="1626360"/>
                <a:ext cx="2786054" cy="14131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4867969" y="1719021"/>
            <a:ext cx="1477754" cy="955780"/>
            <a:chOff x="7766994" y="1130857"/>
            <a:chExt cx="1970339" cy="1274042"/>
          </a:xfrm>
        </p:grpSpPr>
        <p:sp>
          <p:nvSpPr>
            <p:cNvPr id="525" name="TextBox 524"/>
            <p:cNvSpPr txBox="1"/>
            <p:nvPr/>
          </p:nvSpPr>
          <p:spPr>
            <a:xfrm>
              <a:off x="7766994" y="1130857"/>
              <a:ext cx="1970339" cy="5846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456957"/>
              <a:r>
                <a:rPr lang="en-US" sz="1125" dirty="0">
                  <a:latin typeface="CiscoSansTT Light"/>
                </a:rPr>
                <a:t>UCS Management Innovation</a:t>
              </a:r>
            </a:p>
          </p:txBody>
        </p:sp>
        <p:pic>
          <p:nvPicPr>
            <p:cNvPr id="526" name="Picture 52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5121" y="1765039"/>
              <a:ext cx="1110162" cy="639860"/>
            </a:xfrm>
            <a:prstGeom prst="rect">
              <a:avLst/>
            </a:prstGeom>
            <a:ln>
              <a:solidFill>
                <a:srgbClr val="FFFFFF"/>
              </a:solidFill>
            </a:ln>
            <a:effectLst>
              <a:outerShdw blurRad="50800" dist="12700" dir="5400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38" name="Straight Connector 537"/>
          <p:cNvCxnSpPr/>
          <p:nvPr/>
        </p:nvCxnSpPr>
        <p:spPr>
          <a:xfrm rot="16200000">
            <a:off x="4117003" y="2242951"/>
            <a:ext cx="925011" cy="0"/>
          </a:xfrm>
          <a:prstGeom prst="line">
            <a:avLst/>
          </a:prstGeom>
          <a:ln w="12700" cap="rnd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ooter hider"/>
          <p:cNvSpPr/>
          <p:nvPr/>
        </p:nvSpPr>
        <p:spPr>
          <a:xfrm>
            <a:off x="16695" y="5772616"/>
            <a:ext cx="9141714" cy="22880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CiscoSansTT Light"/>
            </a:endParaRPr>
          </a:p>
        </p:txBody>
      </p:sp>
      <p:sp>
        <p:nvSpPr>
          <p:cNvPr id="235" name="Text Box 75"/>
          <p:cNvSpPr txBox="1">
            <a:spLocks noChangeArrowheads="1"/>
          </p:cNvSpPr>
          <p:nvPr/>
        </p:nvSpPr>
        <p:spPr bwMode="auto">
          <a:xfrm>
            <a:off x="654970" y="5404359"/>
            <a:ext cx="7873002" cy="23997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Compute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Network</a:t>
            </a:r>
            <a:r>
              <a:rPr lang="en-US" sz="1200" b="1" dirty="0">
                <a:solidFill>
                  <a:schemeClr val="bg1"/>
                </a:solidFill>
                <a:latin typeface="CiscoSansTT Light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CiscoSansTT 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Storage</a:t>
            </a:r>
            <a:r>
              <a:rPr lang="en-US" sz="1200" b="1" dirty="0">
                <a:solidFill>
                  <a:schemeClr val="bg1"/>
                </a:solidFill>
                <a:latin typeface="CiscoSansTT Light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CiscoSansTT 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Virtualization </a:t>
            </a:r>
            <a:r>
              <a:rPr lang="en-US" sz="1200" b="1" dirty="0">
                <a:solidFill>
                  <a:schemeClr val="bg1"/>
                </a:solidFill>
                <a:latin typeface="CiscoSansTT Light"/>
                <a:sym typeface="Wingdings"/>
              </a:rPr>
              <a:t> </a:t>
            </a:r>
            <a:r>
              <a:rPr lang="en-US" sz="1200" b="1" dirty="0">
                <a:solidFill>
                  <a:schemeClr val="bg1"/>
                </a:solidFill>
                <a:latin typeface="CiscoSansTT ExtraLight"/>
              </a:rPr>
              <a:t>Management and Automation</a:t>
            </a:r>
          </a:p>
        </p:txBody>
      </p:sp>
      <p:sp>
        <p:nvSpPr>
          <p:cNvPr id="241" name="Text Box 75"/>
          <p:cNvSpPr txBox="1">
            <a:spLocks noChangeArrowheads="1"/>
          </p:cNvSpPr>
          <p:nvPr/>
        </p:nvSpPr>
        <p:spPr bwMode="auto">
          <a:xfrm>
            <a:off x="937868" y="4213667"/>
            <a:ext cx="1859617" cy="22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125" b="1" dirty="0">
                <a:solidFill>
                  <a:srgbClr val="FFFFFF"/>
                </a:solidFill>
                <a:latin typeface="CiscoSansTT ExtraLight"/>
              </a:rPr>
              <a:t>Edge-Scale Computing</a:t>
            </a:r>
          </a:p>
        </p:txBody>
      </p:sp>
      <p:sp>
        <p:nvSpPr>
          <p:cNvPr id="236" name="Freeform 1061"/>
          <p:cNvSpPr>
            <a:spLocks/>
          </p:cNvSpPr>
          <p:nvPr/>
        </p:nvSpPr>
        <p:spPr bwMode="auto">
          <a:xfrm>
            <a:off x="3341719" y="3528201"/>
            <a:ext cx="5432823" cy="1057727"/>
          </a:xfrm>
          <a:custGeom>
            <a:avLst/>
            <a:gdLst>
              <a:gd name="T0" fmla="*/ 3410 w 4563"/>
              <a:gd name="T1" fmla="*/ 4 h 906"/>
              <a:gd name="T2" fmla="*/ 3740 w 4563"/>
              <a:gd name="T3" fmla="*/ 25 h 906"/>
              <a:gd name="T4" fmla="*/ 4030 w 4563"/>
              <a:gd name="T5" fmla="*/ 61 h 906"/>
              <a:gd name="T6" fmla="*/ 4267 w 4563"/>
              <a:gd name="T7" fmla="*/ 109 h 906"/>
              <a:gd name="T8" fmla="*/ 4442 w 4563"/>
              <a:gd name="T9" fmla="*/ 169 h 906"/>
              <a:gd name="T10" fmla="*/ 4543 w 4563"/>
              <a:gd name="T11" fmla="*/ 238 h 906"/>
              <a:gd name="T12" fmla="*/ 4559 w 4563"/>
              <a:gd name="T13" fmla="*/ 312 h 906"/>
              <a:gd name="T14" fmla="*/ 4485 w 4563"/>
              <a:gd name="T15" fmla="*/ 383 h 906"/>
              <a:gd name="T16" fmla="*/ 4334 w 4563"/>
              <a:gd name="T17" fmla="*/ 445 h 906"/>
              <a:gd name="T18" fmla="*/ 4115 w 4563"/>
              <a:gd name="T19" fmla="*/ 499 h 906"/>
              <a:gd name="T20" fmla="*/ 3842 w 4563"/>
              <a:gd name="T21" fmla="*/ 540 h 906"/>
              <a:gd name="T22" fmla="*/ 3524 w 4563"/>
              <a:gd name="T23" fmla="*/ 566 h 906"/>
              <a:gd name="T24" fmla="*/ 3173 w 4563"/>
              <a:gd name="T25" fmla="*/ 576 h 906"/>
              <a:gd name="T26" fmla="*/ 2793 w 4563"/>
              <a:gd name="T27" fmla="*/ 565 h 906"/>
              <a:gd name="T28" fmla="*/ 2622 w 4563"/>
              <a:gd name="T29" fmla="*/ 553 h 906"/>
              <a:gd name="T30" fmla="*/ 2456 w 4563"/>
              <a:gd name="T31" fmla="*/ 548 h 906"/>
              <a:gd name="T32" fmla="*/ 2304 w 4563"/>
              <a:gd name="T33" fmla="*/ 556 h 906"/>
              <a:gd name="T34" fmla="*/ 2174 w 4563"/>
              <a:gd name="T35" fmla="*/ 596 h 906"/>
              <a:gd name="T36" fmla="*/ 2071 w 4563"/>
              <a:gd name="T37" fmla="*/ 681 h 906"/>
              <a:gd name="T38" fmla="*/ 2064 w 4563"/>
              <a:gd name="T39" fmla="*/ 691 h 906"/>
              <a:gd name="T40" fmla="*/ 1955 w 4563"/>
              <a:gd name="T41" fmla="*/ 766 h 906"/>
              <a:gd name="T42" fmla="*/ 1774 w 4563"/>
              <a:gd name="T43" fmla="*/ 827 h 906"/>
              <a:gd name="T44" fmla="*/ 1536 w 4563"/>
              <a:gd name="T45" fmla="*/ 874 h 906"/>
              <a:gd name="T46" fmla="*/ 1253 w 4563"/>
              <a:gd name="T47" fmla="*/ 900 h 906"/>
              <a:gd name="T48" fmla="*/ 945 w 4563"/>
              <a:gd name="T49" fmla="*/ 905 h 906"/>
              <a:gd name="T50" fmla="*/ 661 w 4563"/>
              <a:gd name="T51" fmla="*/ 887 h 906"/>
              <a:gd name="T52" fmla="*/ 412 w 4563"/>
              <a:gd name="T53" fmla="*/ 849 h 906"/>
              <a:gd name="T54" fmla="*/ 212 w 4563"/>
              <a:gd name="T55" fmla="*/ 796 h 906"/>
              <a:gd name="T56" fmla="*/ 74 w 4563"/>
              <a:gd name="T57" fmla="*/ 731 h 906"/>
              <a:gd name="T58" fmla="*/ 4 w 4563"/>
              <a:gd name="T59" fmla="*/ 656 h 906"/>
              <a:gd name="T60" fmla="*/ 18 w 4563"/>
              <a:gd name="T61" fmla="*/ 577 h 906"/>
              <a:gd name="T62" fmla="*/ 113 w 4563"/>
              <a:gd name="T63" fmla="*/ 505 h 906"/>
              <a:gd name="T64" fmla="*/ 273 w 4563"/>
              <a:gd name="T65" fmla="*/ 442 h 906"/>
              <a:gd name="T66" fmla="*/ 490 w 4563"/>
              <a:gd name="T67" fmla="*/ 395 h 906"/>
              <a:gd name="T68" fmla="*/ 752 w 4563"/>
              <a:gd name="T69" fmla="*/ 363 h 906"/>
              <a:gd name="T70" fmla="*/ 1045 w 4563"/>
              <a:gd name="T71" fmla="*/ 352 h 906"/>
              <a:gd name="T72" fmla="*/ 1379 w 4563"/>
              <a:gd name="T73" fmla="*/ 367 h 906"/>
              <a:gd name="T74" fmla="*/ 1543 w 4563"/>
              <a:gd name="T75" fmla="*/ 384 h 906"/>
              <a:gd name="T76" fmla="*/ 1639 w 4563"/>
              <a:gd name="T77" fmla="*/ 386 h 906"/>
              <a:gd name="T78" fmla="*/ 1720 w 4563"/>
              <a:gd name="T79" fmla="*/ 370 h 906"/>
              <a:gd name="T80" fmla="*/ 1772 w 4563"/>
              <a:gd name="T81" fmla="*/ 331 h 906"/>
              <a:gd name="T82" fmla="*/ 1783 w 4563"/>
              <a:gd name="T83" fmla="*/ 266 h 906"/>
              <a:gd name="T84" fmla="*/ 1819 w 4563"/>
              <a:gd name="T85" fmla="*/ 216 h 906"/>
              <a:gd name="T86" fmla="*/ 1872 w 4563"/>
              <a:gd name="T87" fmla="*/ 184 h 906"/>
              <a:gd name="T88" fmla="*/ 2039 w 4563"/>
              <a:gd name="T89" fmla="*/ 120 h 906"/>
              <a:gd name="T90" fmla="*/ 2281 w 4563"/>
              <a:gd name="T91" fmla="*/ 66 h 906"/>
              <a:gd name="T92" fmla="*/ 2579 w 4563"/>
              <a:gd name="T93" fmla="*/ 26 h 906"/>
              <a:gd name="T94" fmla="*/ 2923 w 4563"/>
              <a:gd name="T95" fmla="*/ 4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63" h="906">
                <a:moveTo>
                  <a:pt x="3173" y="0"/>
                </a:moveTo>
                <a:lnTo>
                  <a:pt x="3292" y="0"/>
                </a:lnTo>
                <a:lnTo>
                  <a:pt x="3410" y="4"/>
                </a:lnTo>
                <a:lnTo>
                  <a:pt x="3524" y="8"/>
                </a:lnTo>
                <a:lnTo>
                  <a:pt x="3633" y="15"/>
                </a:lnTo>
                <a:lnTo>
                  <a:pt x="3740" y="25"/>
                </a:lnTo>
                <a:lnTo>
                  <a:pt x="3842" y="34"/>
                </a:lnTo>
                <a:lnTo>
                  <a:pt x="3939" y="47"/>
                </a:lnTo>
                <a:lnTo>
                  <a:pt x="4030" y="61"/>
                </a:lnTo>
                <a:lnTo>
                  <a:pt x="4115" y="76"/>
                </a:lnTo>
                <a:lnTo>
                  <a:pt x="4195" y="91"/>
                </a:lnTo>
                <a:lnTo>
                  <a:pt x="4267" y="109"/>
                </a:lnTo>
                <a:lnTo>
                  <a:pt x="4334" y="129"/>
                </a:lnTo>
                <a:lnTo>
                  <a:pt x="4392" y="148"/>
                </a:lnTo>
                <a:lnTo>
                  <a:pt x="4442" y="169"/>
                </a:lnTo>
                <a:lnTo>
                  <a:pt x="4485" y="191"/>
                </a:lnTo>
                <a:lnTo>
                  <a:pt x="4519" y="215"/>
                </a:lnTo>
                <a:lnTo>
                  <a:pt x="4543" y="238"/>
                </a:lnTo>
                <a:lnTo>
                  <a:pt x="4559" y="262"/>
                </a:lnTo>
                <a:lnTo>
                  <a:pt x="4563" y="287"/>
                </a:lnTo>
                <a:lnTo>
                  <a:pt x="4559" y="312"/>
                </a:lnTo>
                <a:lnTo>
                  <a:pt x="4543" y="336"/>
                </a:lnTo>
                <a:lnTo>
                  <a:pt x="4519" y="359"/>
                </a:lnTo>
                <a:lnTo>
                  <a:pt x="4485" y="383"/>
                </a:lnTo>
                <a:lnTo>
                  <a:pt x="4442" y="405"/>
                </a:lnTo>
                <a:lnTo>
                  <a:pt x="4392" y="426"/>
                </a:lnTo>
                <a:lnTo>
                  <a:pt x="4334" y="445"/>
                </a:lnTo>
                <a:lnTo>
                  <a:pt x="4267" y="465"/>
                </a:lnTo>
                <a:lnTo>
                  <a:pt x="4195" y="483"/>
                </a:lnTo>
                <a:lnTo>
                  <a:pt x="4115" y="499"/>
                </a:lnTo>
                <a:lnTo>
                  <a:pt x="4030" y="513"/>
                </a:lnTo>
                <a:lnTo>
                  <a:pt x="3939" y="527"/>
                </a:lnTo>
                <a:lnTo>
                  <a:pt x="3842" y="540"/>
                </a:lnTo>
                <a:lnTo>
                  <a:pt x="3740" y="551"/>
                </a:lnTo>
                <a:lnTo>
                  <a:pt x="3633" y="559"/>
                </a:lnTo>
                <a:lnTo>
                  <a:pt x="3524" y="566"/>
                </a:lnTo>
                <a:lnTo>
                  <a:pt x="3410" y="571"/>
                </a:lnTo>
                <a:lnTo>
                  <a:pt x="3292" y="574"/>
                </a:lnTo>
                <a:lnTo>
                  <a:pt x="3173" y="576"/>
                </a:lnTo>
                <a:lnTo>
                  <a:pt x="3042" y="574"/>
                </a:lnTo>
                <a:lnTo>
                  <a:pt x="2915" y="570"/>
                </a:lnTo>
                <a:lnTo>
                  <a:pt x="2793" y="565"/>
                </a:lnTo>
                <a:lnTo>
                  <a:pt x="2673" y="556"/>
                </a:lnTo>
                <a:lnTo>
                  <a:pt x="2679" y="558"/>
                </a:lnTo>
                <a:lnTo>
                  <a:pt x="2622" y="553"/>
                </a:lnTo>
                <a:lnTo>
                  <a:pt x="2565" y="551"/>
                </a:lnTo>
                <a:lnTo>
                  <a:pt x="2510" y="548"/>
                </a:lnTo>
                <a:lnTo>
                  <a:pt x="2456" y="548"/>
                </a:lnTo>
                <a:lnTo>
                  <a:pt x="2403" y="548"/>
                </a:lnTo>
                <a:lnTo>
                  <a:pt x="2353" y="551"/>
                </a:lnTo>
                <a:lnTo>
                  <a:pt x="2304" y="556"/>
                </a:lnTo>
                <a:lnTo>
                  <a:pt x="2259" y="566"/>
                </a:lnTo>
                <a:lnTo>
                  <a:pt x="2214" y="580"/>
                </a:lnTo>
                <a:lnTo>
                  <a:pt x="2174" y="596"/>
                </a:lnTo>
                <a:lnTo>
                  <a:pt x="2137" y="619"/>
                </a:lnTo>
                <a:lnTo>
                  <a:pt x="2102" y="648"/>
                </a:lnTo>
                <a:lnTo>
                  <a:pt x="2071" y="681"/>
                </a:lnTo>
                <a:lnTo>
                  <a:pt x="2066" y="688"/>
                </a:lnTo>
                <a:lnTo>
                  <a:pt x="2064" y="689"/>
                </a:lnTo>
                <a:lnTo>
                  <a:pt x="2064" y="691"/>
                </a:lnTo>
                <a:lnTo>
                  <a:pt x="2037" y="717"/>
                </a:lnTo>
                <a:lnTo>
                  <a:pt x="2001" y="742"/>
                </a:lnTo>
                <a:lnTo>
                  <a:pt x="1955" y="766"/>
                </a:lnTo>
                <a:lnTo>
                  <a:pt x="1902" y="788"/>
                </a:lnTo>
                <a:lnTo>
                  <a:pt x="1842" y="809"/>
                </a:lnTo>
                <a:lnTo>
                  <a:pt x="1774" y="827"/>
                </a:lnTo>
                <a:lnTo>
                  <a:pt x="1701" y="845"/>
                </a:lnTo>
                <a:lnTo>
                  <a:pt x="1622" y="860"/>
                </a:lnTo>
                <a:lnTo>
                  <a:pt x="1536" y="874"/>
                </a:lnTo>
                <a:lnTo>
                  <a:pt x="1446" y="885"/>
                </a:lnTo>
                <a:lnTo>
                  <a:pt x="1351" y="894"/>
                </a:lnTo>
                <a:lnTo>
                  <a:pt x="1253" y="900"/>
                </a:lnTo>
                <a:lnTo>
                  <a:pt x="1150" y="905"/>
                </a:lnTo>
                <a:lnTo>
                  <a:pt x="1045" y="906"/>
                </a:lnTo>
                <a:lnTo>
                  <a:pt x="945" y="905"/>
                </a:lnTo>
                <a:lnTo>
                  <a:pt x="846" y="900"/>
                </a:lnTo>
                <a:lnTo>
                  <a:pt x="752" y="895"/>
                </a:lnTo>
                <a:lnTo>
                  <a:pt x="661" y="887"/>
                </a:lnTo>
                <a:lnTo>
                  <a:pt x="573" y="877"/>
                </a:lnTo>
                <a:lnTo>
                  <a:pt x="490" y="864"/>
                </a:lnTo>
                <a:lnTo>
                  <a:pt x="412" y="849"/>
                </a:lnTo>
                <a:lnTo>
                  <a:pt x="340" y="834"/>
                </a:lnTo>
                <a:lnTo>
                  <a:pt x="273" y="816"/>
                </a:lnTo>
                <a:lnTo>
                  <a:pt x="212" y="796"/>
                </a:lnTo>
                <a:lnTo>
                  <a:pt x="160" y="776"/>
                </a:lnTo>
                <a:lnTo>
                  <a:pt x="113" y="755"/>
                </a:lnTo>
                <a:lnTo>
                  <a:pt x="74" y="731"/>
                </a:lnTo>
                <a:lnTo>
                  <a:pt x="42" y="708"/>
                </a:lnTo>
                <a:lnTo>
                  <a:pt x="18" y="683"/>
                </a:lnTo>
                <a:lnTo>
                  <a:pt x="4" y="656"/>
                </a:lnTo>
                <a:lnTo>
                  <a:pt x="0" y="630"/>
                </a:lnTo>
                <a:lnTo>
                  <a:pt x="4" y="602"/>
                </a:lnTo>
                <a:lnTo>
                  <a:pt x="18" y="577"/>
                </a:lnTo>
                <a:lnTo>
                  <a:pt x="42" y="552"/>
                </a:lnTo>
                <a:lnTo>
                  <a:pt x="74" y="527"/>
                </a:lnTo>
                <a:lnTo>
                  <a:pt x="113" y="505"/>
                </a:lnTo>
                <a:lnTo>
                  <a:pt x="160" y="483"/>
                </a:lnTo>
                <a:lnTo>
                  <a:pt x="212" y="462"/>
                </a:lnTo>
                <a:lnTo>
                  <a:pt x="273" y="442"/>
                </a:lnTo>
                <a:lnTo>
                  <a:pt x="340" y="424"/>
                </a:lnTo>
                <a:lnTo>
                  <a:pt x="412" y="409"/>
                </a:lnTo>
                <a:lnTo>
                  <a:pt x="490" y="395"/>
                </a:lnTo>
                <a:lnTo>
                  <a:pt x="573" y="383"/>
                </a:lnTo>
                <a:lnTo>
                  <a:pt x="661" y="372"/>
                </a:lnTo>
                <a:lnTo>
                  <a:pt x="752" y="363"/>
                </a:lnTo>
                <a:lnTo>
                  <a:pt x="846" y="358"/>
                </a:lnTo>
                <a:lnTo>
                  <a:pt x="945" y="354"/>
                </a:lnTo>
                <a:lnTo>
                  <a:pt x="1045" y="352"/>
                </a:lnTo>
                <a:lnTo>
                  <a:pt x="1160" y="354"/>
                </a:lnTo>
                <a:lnTo>
                  <a:pt x="1272" y="359"/>
                </a:lnTo>
                <a:lnTo>
                  <a:pt x="1379" y="367"/>
                </a:lnTo>
                <a:lnTo>
                  <a:pt x="1482" y="377"/>
                </a:lnTo>
                <a:lnTo>
                  <a:pt x="1511" y="381"/>
                </a:lnTo>
                <a:lnTo>
                  <a:pt x="1543" y="384"/>
                </a:lnTo>
                <a:lnTo>
                  <a:pt x="1575" y="386"/>
                </a:lnTo>
                <a:lnTo>
                  <a:pt x="1607" y="386"/>
                </a:lnTo>
                <a:lnTo>
                  <a:pt x="1639" y="386"/>
                </a:lnTo>
                <a:lnTo>
                  <a:pt x="1668" y="383"/>
                </a:lnTo>
                <a:lnTo>
                  <a:pt x="1695" y="377"/>
                </a:lnTo>
                <a:lnTo>
                  <a:pt x="1720" y="370"/>
                </a:lnTo>
                <a:lnTo>
                  <a:pt x="1743" y="361"/>
                </a:lnTo>
                <a:lnTo>
                  <a:pt x="1759" y="348"/>
                </a:lnTo>
                <a:lnTo>
                  <a:pt x="1772" y="331"/>
                </a:lnTo>
                <a:lnTo>
                  <a:pt x="1780" y="311"/>
                </a:lnTo>
                <a:lnTo>
                  <a:pt x="1781" y="287"/>
                </a:lnTo>
                <a:lnTo>
                  <a:pt x="1783" y="266"/>
                </a:lnTo>
                <a:lnTo>
                  <a:pt x="1791" y="247"/>
                </a:lnTo>
                <a:lnTo>
                  <a:pt x="1804" y="230"/>
                </a:lnTo>
                <a:lnTo>
                  <a:pt x="1819" y="216"/>
                </a:lnTo>
                <a:lnTo>
                  <a:pt x="1837" y="204"/>
                </a:lnTo>
                <a:lnTo>
                  <a:pt x="1855" y="193"/>
                </a:lnTo>
                <a:lnTo>
                  <a:pt x="1872" y="184"/>
                </a:lnTo>
                <a:lnTo>
                  <a:pt x="1919" y="162"/>
                </a:lnTo>
                <a:lnTo>
                  <a:pt x="1976" y="140"/>
                </a:lnTo>
                <a:lnTo>
                  <a:pt x="2039" y="120"/>
                </a:lnTo>
                <a:lnTo>
                  <a:pt x="2113" y="101"/>
                </a:lnTo>
                <a:lnTo>
                  <a:pt x="2193" y="83"/>
                </a:lnTo>
                <a:lnTo>
                  <a:pt x="2281" y="66"/>
                </a:lnTo>
                <a:lnTo>
                  <a:pt x="2374" y="51"/>
                </a:lnTo>
                <a:lnTo>
                  <a:pt x="2474" y="39"/>
                </a:lnTo>
                <a:lnTo>
                  <a:pt x="2579" y="26"/>
                </a:lnTo>
                <a:lnTo>
                  <a:pt x="2690" y="16"/>
                </a:lnTo>
                <a:lnTo>
                  <a:pt x="2804" y="9"/>
                </a:lnTo>
                <a:lnTo>
                  <a:pt x="2923" y="4"/>
                </a:lnTo>
                <a:lnTo>
                  <a:pt x="3047" y="0"/>
                </a:lnTo>
                <a:lnTo>
                  <a:pt x="3173" y="0"/>
                </a:lnTo>
                <a:close/>
              </a:path>
            </a:pathLst>
          </a:custGeom>
          <a:gradFill flip="none" rotWithShape="1">
            <a:gsLst>
              <a:gs pos="100000">
                <a:srgbClr val="CDCED4">
                  <a:lumMod val="74000"/>
                  <a:alpha val="17000"/>
                </a:srgbClr>
              </a:gs>
              <a:gs pos="0">
                <a:srgbClr val="F1F1F3">
                  <a:lumMod val="92000"/>
                  <a:alpha val="57000"/>
                </a:srgbClr>
              </a:gs>
            </a:gsLst>
            <a:path path="shape">
              <a:fillToRect l="50000" t="50000" r="50000" b="50000"/>
            </a:path>
            <a:tileRect/>
          </a:gradFill>
          <a:ln w="12700">
            <a:solidFill>
              <a:srgbClr val="FFFFFF">
                <a:alpha val="3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sz="13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532" name="Text Box 75"/>
          <p:cNvSpPr txBox="1">
            <a:spLocks noChangeArrowheads="1"/>
          </p:cNvSpPr>
          <p:nvPr/>
        </p:nvSpPr>
        <p:spPr bwMode="auto">
          <a:xfrm>
            <a:off x="6353109" y="4213667"/>
            <a:ext cx="1859617" cy="228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4771" tIns="27385" rIns="54771" bIns="27385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125" b="1" dirty="0">
                <a:solidFill>
                  <a:schemeClr val="bg1"/>
                </a:solidFill>
                <a:latin typeface="CiscoSansTT ExtraLight"/>
              </a:rPr>
              <a:t>Cloud-Scale Computing</a:t>
            </a:r>
          </a:p>
        </p:txBody>
      </p:sp>
      <p:grpSp>
        <p:nvGrpSpPr>
          <p:cNvPr id="208" name="Group 4"/>
          <p:cNvGrpSpPr>
            <a:grpSpLocks noChangeAspect="1"/>
          </p:cNvGrpSpPr>
          <p:nvPr/>
        </p:nvGrpSpPr>
        <p:grpSpPr bwMode="auto">
          <a:xfrm>
            <a:off x="3336844" y="4012347"/>
            <a:ext cx="2433748" cy="321839"/>
            <a:chOff x="2769" y="1929"/>
            <a:chExt cx="2186" cy="289"/>
          </a:xfrm>
          <a:gradFill>
            <a:gsLst>
              <a:gs pos="52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scene3d>
            <a:camera prst="orthographicFront">
              <a:rot lat="2400000" lon="0" rev="0"/>
            </a:camera>
            <a:lightRig rig="threePt" dir="t"/>
          </a:scene3d>
        </p:grpSpPr>
        <p:sp>
          <p:nvSpPr>
            <p:cNvPr id="210" name="Freeform 8"/>
            <p:cNvSpPr>
              <a:spLocks/>
            </p:cNvSpPr>
            <p:nvPr/>
          </p:nvSpPr>
          <p:spPr bwMode="auto">
            <a:xfrm rot="20820000">
              <a:off x="2769" y="1929"/>
              <a:ext cx="651" cy="289"/>
            </a:xfrm>
            <a:custGeom>
              <a:avLst/>
              <a:gdLst>
                <a:gd name="T0" fmla="*/ 1183 w 1183"/>
                <a:gd name="T1" fmla="*/ 409 h 526"/>
                <a:gd name="T2" fmla="*/ 391 w 1183"/>
                <a:gd name="T3" fmla="*/ 57 h 526"/>
                <a:gd name="T4" fmla="*/ 522 w 1183"/>
                <a:gd name="T5" fmla="*/ 0 h 526"/>
                <a:gd name="T6" fmla="*/ 0 w 1183"/>
                <a:gd name="T7" fmla="*/ 0 h 526"/>
                <a:gd name="T8" fmla="*/ 0 w 1183"/>
                <a:gd name="T9" fmla="*/ 231 h 526"/>
                <a:gd name="T10" fmla="*/ 131 w 1183"/>
                <a:gd name="T11" fmla="*/ 174 h 526"/>
                <a:gd name="T12" fmla="*/ 922 w 1183"/>
                <a:gd name="T13" fmla="*/ 526 h 526"/>
                <a:gd name="T14" fmla="*/ 1183 w 1183"/>
                <a:gd name="T15" fmla="*/ 409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3" h="526">
                  <a:moveTo>
                    <a:pt x="1183" y="409"/>
                  </a:moveTo>
                  <a:lnTo>
                    <a:pt x="391" y="57"/>
                  </a:lnTo>
                  <a:lnTo>
                    <a:pt x="522" y="0"/>
                  </a:lnTo>
                  <a:lnTo>
                    <a:pt x="0" y="0"/>
                  </a:lnTo>
                  <a:lnTo>
                    <a:pt x="0" y="231"/>
                  </a:lnTo>
                  <a:lnTo>
                    <a:pt x="131" y="174"/>
                  </a:lnTo>
                  <a:lnTo>
                    <a:pt x="922" y="526"/>
                  </a:lnTo>
                  <a:lnTo>
                    <a:pt x="1183" y="409"/>
                  </a:lnTo>
                </a:path>
              </a:pathLst>
            </a:custGeom>
            <a:gradFill flip="none" rotWithShape="1">
              <a:gsLst>
                <a:gs pos="33000">
                  <a:schemeClr val="accent5">
                    <a:lumMod val="20000"/>
                    <a:lumOff val="80000"/>
                  </a:schemeClr>
                </a:gs>
                <a:gs pos="9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  <a:extLst/>
          </p:spPr>
          <p:txBody>
            <a:bodyPr vert="horz" wrap="square" lIns="68586" tIns="34294" rIns="68586" bIns="34294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  <a:latin typeface="CiscoSansTT Light"/>
              </a:endParaRPr>
            </a:p>
          </p:txBody>
        </p:sp>
        <p:sp>
          <p:nvSpPr>
            <p:cNvPr id="211" name="Freeform 10"/>
            <p:cNvSpPr>
              <a:spLocks/>
            </p:cNvSpPr>
            <p:nvPr/>
          </p:nvSpPr>
          <p:spPr bwMode="auto">
            <a:xfrm rot="600000">
              <a:off x="4304" y="1929"/>
              <a:ext cx="651" cy="289"/>
            </a:xfrm>
            <a:custGeom>
              <a:avLst/>
              <a:gdLst>
                <a:gd name="T0" fmla="*/ 1182 w 1182"/>
                <a:gd name="T1" fmla="*/ 231 h 526"/>
                <a:gd name="T2" fmla="*/ 1182 w 1182"/>
                <a:gd name="T3" fmla="*/ 0 h 526"/>
                <a:gd name="T4" fmla="*/ 661 w 1182"/>
                <a:gd name="T5" fmla="*/ 0 h 526"/>
                <a:gd name="T6" fmla="*/ 791 w 1182"/>
                <a:gd name="T7" fmla="*/ 57 h 526"/>
                <a:gd name="T8" fmla="*/ 0 w 1182"/>
                <a:gd name="T9" fmla="*/ 409 h 526"/>
                <a:gd name="T10" fmla="*/ 260 w 1182"/>
                <a:gd name="T11" fmla="*/ 526 h 526"/>
                <a:gd name="T12" fmla="*/ 1051 w 1182"/>
                <a:gd name="T13" fmla="*/ 174 h 526"/>
                <a:gd name="T14" fmla="*/ 1182 w 1182"/>
                <a:gd name="T15" fmla="*/ 231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2" h="526">
                  <a:moveTo>
                    <a:pt x="1182" y="231"/>
                  </a:moveTo>
                  <a:lnTo>
                    <a:pt x="1182" y="0"/>
                  </a:lnTo>
                  <a:lnTo>
                    <a:pt x="661" y="0"/>
                  </a:lnTo>
                  <a:lnTo>
                    <a:pt x="791" y="57"/>
                  </a:lnTo>
                  <a:lnTo>
                    <a:pt x="0" y="409"/>
                  </a:lnTo>
                  <a:lnTo>
                    <a:pt x="260" y="526"/>
                  </a:lnTo>
                  <a:lnTo>
                    <a:pt x="1051" y="174"/>
                  </a:lnTo>
                  <a:lnTo>
                    <a:pt x="1182" y="231"/>
                  </a:lnTo>
                </a:path>
              </a:pathLst>
            </a:custGeom>
            <a:gradFill flip="none" rotWithShape="1">
              <a:gsLst>
                <a:gs pos="33000">
                  <a:schemeClr val="accent5">
                    <a:lumMod val="20000"/>
                    <a:lumOff val="80000"/>
                  </a:schemeClr>
                </a:gs>
                <a:gs pos="90000">
                  <a:schemeClr val="accent5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xtLst/>
          </p:spPr>
          <p:txBody>
            <a:bodyPr vert="horz" wrap="square" lIns="68586" tIns="34294" rIns="68586" bIns="34294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000000"/>
                </a:solidFill>
                <a:latin typeface="CiscoSansTT Light"/>
              </a:endParaRPr>
            </a:p>
          </p:txBody>
        </p:sp>
      </p:grpSp>
      <p:grpSp>
        <p:nvGrpSpPr>
          <p:cNvPr id="464" name="Group 463"/>
          <p:cNvGrpSpPr/>
          <p:nvPr/>
        </p:nvGrpSpPr>
        <p:grpSpPr>
          <a:xfrm>
            <a:off x="3627669" y="4540191"/>
            <a:ext cx="1901527" cy="303990"/>
            <a:chOff x="4719988" y="5888650"/>
            <a:chExt cx="2788906" cy="445735"/>
          </a:xfrm>
        </p:grpSpPr>
        <p:grpSp>
          <p:nvGrpSpPr>
            <p:cNvPr id="465" name="Group 464"/>
            <p:cNvGrpSpPr/>
            <p:nvPr/>
          </p:nvGrpSpPr>
          <p:grpSpPr>
            <a:xfrm>
              <a:off x="4719988" y="5888650"/>
              <a:ext cx="444370" cy="445735"/>
              <a:chOff x="3661639" y="4008606"/>
              <a:chExt cx="510791" cy="512362"/>
            </a:xfrm>
          </p:grpSpPr>
          <p:sp>
            <p:nvSpPr>
              <p:cNvPr id="584" name="Oval 583"/>
              <p:cNvSpPr/>
              <p:nvPr/>
            </p:nvSpPr>
            <p:spPr>
              <a:xfrm>
                <a:off x="3661639" y="4008606"/>
                <a:ext cx="510791" cy="512362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>
                <a:off x="3697719" y="4042647"/>
                <a:ext cx="442915" cy="44428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51453" tIns="25727" rIns="51453" bIns="25727" rtlCol="0" anchor="ctr"/>
              <a:lstStyle/>
              <a:p>
                <a:pPr algn="ctr" defTabSz="514280">
                  <a:lnSpc>
                    <a:spcPct val="90000"/>
                  </a:lnSpc>
                </a:pPr>
                <a:endParaRPr lang="en-US" sz="1125" kern="0" dirty="0"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66" name="Group 465"/>
            <p:cNvGrpSpPr/>
            <p:nvPr/>
          </p:nvGrpSpPr>
          <p:grpSpPr>
            <a:xfrm>
              <a:off x="5188895" y="5888650"/>
              <a:ext cx="444370" cy="445735"/>
              <a:chOff x="3661639" y="4008606"/>
              <a:chExt cx="510791" cy="512362"/>
            </a:xfrm>
          </p:grpSpPr>
          <p:sp>
            <p:nvSpPr>
              <p:cNvPr id="582" name="Oval 581"/>
              <p:cNvSpPr/>
              <p:nvPr/>
            </p:nvSpPr>
            <p:spPr>
              <a:xfrm>
                <a:off x="3661639" y="4008606"/>
                <a:ext cx="510791" cy="512362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83" name="Oval 582"/>
              <p:cNvSpPr/>
              <p:nvPr/>
            </p:nvSpPr>
            <p:spPr>
              <a:xfrm>
                <a:off x="3697719" y="4042647"/>
                <a:ext cx="442915" cy="44428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51453" tIns="25727" rIns="51453" bIns="25727" rtlCol="0" anchor="ctr"/>
              <a:lstStyle/>
              <a:p>
                <a:pPr algn="ctr" defTabSz="514280">
                  <a:lnSpc>
                    <a:spcPct val="90000"/>
                  </a:lnSpc>
                </a:pPr>
                <a:endParaRPr lang="en-US" sz="1125" kern="0" dirty="0"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67" name="Group 466"/>
            <p:cNvGrpSpPr/>
            <p:nvPr/>
          </p:nvGrpSpPr>
          <p:grpSpPr>
            <a:xfrm>
              <a:off x="5657802" y="5888650"/>
              <a:ext cx="444370" cy="445735"/>
              <a:chOff x="3661639" y="4008606"/>
              <a:chExt cx="510791" cy="512362"/>
            </a:xfrm>
          </p:grpSpPr>
          <p:sp>
            <p:nvSpPr>
              <p:cNvPr id="580" name="Oval 579"/>
              <p:cNvSpPr/>
              <p:nvPr/>
            </p:nvSpPr>
            <p:spPr>
              <a:xfrm>
                <a:off x="3661639" y="4008606"/>
                <a:ext cx="510791" cy="512362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>
                <a:off x="3697719" y="4042647"/>
                <a:ext cx="442915" cy="44428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51453" tIns="25727" rIns="51453" bIns="25727" rtlCol="0" anchor="ctr"/>
              <a:lstStyle/>
              <a:p>
                <a:pPr algn="ctr" defTabSz="514280">
                  <a:lnSpc>
                    <a:spcPct val="90000"/>
                  </a:lnSpc>
                </a:pPr>
                <a:endParaRPr lang="en-US" sz="1125" kern="0" dirty="0"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68" name="Group 467"/>
            <p:cNvGrpSpPr/>
            <p:nvPr/>
          </p:nvGrpSpPr>
          <p:grpSpPr>
            <a:xfrm>
              <a:off x="6126709" y="5888650"/>
              <a:ext cx="444370" cy="445735"/>
              <a:chOff x="3661639" y="4008606"/>
              <a:chExt cx="510791" cy="512362"/>
            </a:xfrm>
          </p:grpSpPr>
          <p:sp>
            <p:nvSpPr>
              <p:cNvPr id="578" name="Oval 577"/>
              <p:cNvSpPr/>
              <p:nvPr/>
            </p:nvSpPr>
            <p:spPr>
              <a:xfrm>
                <a:off x="3661639" y="4008606"/>
                <a:ext cx="510791" cy="512362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>
                <a:off x="3697719" y="4042647"/>
                <a:ext cx="442915" cy="44428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51453" tIns="25727" rIns="51453" bIns="25727" rtlCol="0" anchor="ctr"/>
              <a:lstStyle/>
              <a:p>
                <a:pPr algn="ctr" defTabSz="514280">
                  <a:lnSpc>
                    <a:spcPct val="90000"/>
                  </a:lnSpc>
                </a:pPr>
                <a:endParaRPr lang="en-US" sz="1125" kern="0" dirty="0"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6595616" y="5888650"/>
              <a:ext cx="444370" cy="445735"/>
              <a:chOff x="3661639" y="4008606"/>
              <a:chExt cx="510791" cy="512362"/>
            </a:xfrm>
          </p:grpSpPr>
          <p:sp>
            <p:nvSpPr>
              <p:cNvPr id="536" name="Oval 535"/>
              <p:cNvSpPr/>
              <p:nvPr/>
            </p:nvSpPr>
            <p:spPr>
              <a:xfrm>
                <a:off x="3661639" y="4008606"/>
                <a:ext cx="510791" cy="512362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3697719" y="4042647"/>
                <a:ext cx="442915" cy="44428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51453" tIns="25727" rIns="51453" bIns="25727" rtlCol="0" anchor="ctr"/>
              <a:lstStyle/>
              <a:p>
                <a:pPr algn="ctr" defTabSz="514280">
                  <a:lnSpc>
                    <a:spcPct val="90000"/>
                  </a:lnSpc>
                </a:pPr>
                <a:endParaRPr lang="en-US" sz="1125" kern="0" dirty="0"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70" name="Group 469"/>
            <p:cNvGrpSpPr/>
            <p:nvPr/>
          </p:nvGrpSpPr>
          <p:grpSpPr>
            <a:xfrm>
              <a:off x="7064524" y="5888650"/>
              <a:ext cx="444370" cy="445735"/>
              <a:chOff x="3661639" y="4008606"/>
              <a:chExt cx="510791" cy="512362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3661639" y="4008606"/>
                <a:ext cx="510791" cy="512362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26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46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350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3697719" y="4042647"/>
                <a:ext cx="442915" cy="444280"/>
              </a:xfrm>
              <a:prstGeom prst="ellipse">
                <a:avLst/>
              </a:prstGeom>
              <a:gradFill>
                <a:gsLst>
                  <a:gs pos="0">
                    <a:srgbClr val="3CBBB9"/>
                  </a:gs>
                  <a:gs pos="83000">
                    <a:srgbClr val="3CBBB9">
                      <a:lumMod val="54000"/>
                    </a:srgb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lIns="51453" tIns="25727" rIns="51453" bIns="25727" rtlCol="0" anchor="ctr"/>
              <a:lstStyle/>
              <a:p>
                <a:pPr algn="ctr" defTabSz="514280">
                  <a:lnSpc>
                    <a:spcPct val="90000"/>
                  </a:lnSpc>
                </a:pPr>
                <a:endParaRPr lang="en-US" sz="1125" kern="0" dirty="0">
                  <a:latin typeface="Arial" panose="020B0604020202020204" pitchFamily="34" charset="0"/>
                  <a:ea typeface="Apple LiGothic Medium"/>
                  <a:cs typeface="Apple LiGothic Medium"/>
                </a:endParaRPr>
              </a:p>
            </p:txBody>
          </p:sp>
        </p:grpSp>
        <p:grpSp>
          <p:nvGrpSpPr>
            <p:cNvPr id="471" name="Group 470"/>
            <p:cNvGrpSpPr/>
            <p:nvPr/>
          </p:nvGrpSpPr>
          <p:grpSpPr>
            <a:xfrm>
              <a:off x="4813205" y="6020563"/>
              <a:ext cx="261662" cy="181909"/>
              <a:chOff x="11117263" y="6007100"/>
              <a:chExt cx="463550" cy="322263"/>
            </a:xfrm>
            <a:effectLst/>
          </p:grpSpPr>
          <p:sp>
            <p:nvSpPr>
              <p:cNvPr id="528" name="Freeform 31"/>
              <p:cNvSpPr>
                <a:spLocks/>
              </p:cNvSpPr>
              <p:nvPr/>
            </p:nvSpPr>
            <p:spPr bwMode="auto">
              <a:xfrm>
                <a:off x="11117263" y="6035675"/>
                <a:ext cx="149225" cy="2778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29" name="Freeform 32"/>
              <p:cNvSpPr>
                <a:spLocks/>
              </p:cNvSpPr>
              <p:nvPr/>
            </p:nvSpPr>
            <p:spPr bwMode="auto">
              <a:xfrm>
                <a:off x="11431588" y="6035675"/>
                <a:ext cx="149225" cy="277813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30" name="Freeform 33"/>
              <p:cNvSpPr>
                <a:spLocks/>
              </p:cNvSpPr>
              <p:nvPr/>
            </p:nvSpPr>
            <p:spPr bwMode="auto">
              <a:xfrm>
                <a:off x="11153775" y="6178550"/>
                <a:ext cx="390525" cy="150813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33" name="Freeform 34"/>
              <p:cNvSpPr>
                <a:spLocks/>
              </p:cNvSpPr>
              <p:nvPr/>
            </p:nvSpPr>
            <p:spPr bwMode="auto">
              <a:xfrm>
                <a:off x="11139488" y="6007100"/>
                <a:ext cx="423862" cy="168275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</p:grpSp>
        <p:sp>
          <p:nvSpPr>
            <p:cNvPr id="472" name="Freeform 37"/>
            <p:cNvSpPr>
              <a:spLocks/>
            </p:cNvSpPr>
            <p:nvPr/>
          </p:nvSpPr>
          <p:spPr bwMode="auto">
            <a:xfrm>
              <a:off x="7184444" y="6022998"/>
              <a:ext cx="208255" cy="184207"/>
            </a:xfrm>
            <a:custGeom>
              <a:avLst/>
              <a:gdLst>
                <a:gd name="T0" fmla="*/ 1265 w 1477"/>
                <a:gd name="T1" fmla="*/ 956 h 1336"/>
                <a:gd name="T2" fmla="*/ 1265 w 1477"/>
                <a:gd name="T3" fmla="*/ 640 h 1336"/>
                <a:gd name="T4" fmla="*/ 781 w 1477"/>
                <a:gd name="T5" fmla="*/ 640 h 1336"/>
                <a:gd name="T6" fmla="*/ 781 w 1477"/>
                <a:gd name="T7" fmla="*/ 380 h 1336"/>
                <a:gd name="T8" fmla="*/ 993 w 1477"/>
                <a:gd name="T9" fmla="*/ 380 h 1336"/>
                <a:gd name="T10" fmla="*/ 993 w 1477"/>
                <a:gd name="T11" fmla="*/ 0 h 1336"/>
                <a:gd name="T12" fmla="*/ 483 w 1477"/>
                <a:gd name="T13" fmla="*/ 0 h 1336"/>
                <a:gd name="T14" fmla="*/ 483 w 1477"/>
                <a:gd name="T15" fmla="*/ 380 h 1336"/>
                <a:gd name="T16" fmla="*/ 707 w 1477"/>
                <a:gd name="T17" fmla="*/ 380 h 1336"/>
                <a:gd name="T18" fmla="*/ 707 w 1477"/>
                <a:gd name="T19" fmla="*/ 640 h 1336"/>
                <a:gd name="T20" fmla="*/ 224 w 1477"/>
                <a:gd name="T21" fmla="*/ 640 h 1336"/>
                <a:gd name="T22" fmla="*/ 224 w 1477"/>
                <a:gd name="T23" fmla="*/ 956 h 1336"/>
                <a:gd name="T24" fmla="*/ 0 w 1477"/>
                <a:gd name="T25" fmla="*/ 956 h 1336"/>
                <a:gd name="T26" fmla="*/ 0 w 1477"/>
                <a:gd name="T27" fmla="*/ 1336 h 1336"/>
                <a:gd name="T28" fmla="*/ 522 w 1477"/>
                <a:gd name="T29" fmla="*/ 1336 h 1336"/>
                <a:gd name="T30" fmla="*/ 522 w 1477"/>
                <a:gd name="T31" fmla="*/ 956 h 1336"/>
                <a:gd name="T32" fmla="*/ 298 w 1477"/>
                <a:gd name="T33" fmla="*/ 956 h 1336"/>
                <a:gd name="T34" fmla="*/ 298 w 1477"/>
                <a:gd name="T35" fmla="*/ 715 h 1336"/>
                <a:gd name="T36" fmla="*/ 1190 w 1477"/>
                <a:gd name="T37" fmla="*/ 715 h 1336"/>
                <a:gd name="T38" fmla="*/ 1190 w 1477"/>
                <a:gd name="T39" fmla="*/ 956 h 1336"/>
                <a:gd name="T40" fmla="*/ 966 w 1477"/>
                <a:gd name="T41" fmla="*/ 956 h 1336"/>
                <a:gd name="T42" fmla="*/ 966 w 1477"/>
                <a:gd name="T43" fmla="*/ 1336 h 1336"/>
                <a:gd name="T44" fmla="*/ 1477 w 1477"/>
                <a:gd name="T45" fmla="*/ 1336 h 1336"/>
                <a:gd name="T46" fmla="*/ 1477 w 1477"/>
                <a:gd name="T47" fmla="*/ 956 h 1336"/>
                <a:gd name="T48" fmla="*/ 1265 w 1477"/>
                <a:gd name="T49" fmla="*/ 956 h 1336"/>
                <a:gd name="T50" fmla="*/ 1265 w 1477"/>
                <a:gd name="T51" fmla="*/ 956 h 1336"/>
                <a:gd name="T52" fmla="*/ 1265 w 1477"/>
                <a:gd name="T53" fmla="*/ 95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77" h="1336">
                  <a:moveTo>
                    <a:pt x="1265" y="956"/>
                  </a:moveTo>
                  <a:lnTo>
                    <a:pt x="1265" y="640"/>
                  </a:lnTo>
                  <a:lnTo>
                    <a:pt x="781" y="640"/>
                  </a:lnTo>
                  <a:lnTo>
                    <a:pt x="781" y="380"/>
                  </a:lnTo>
                  <a:lnTo>
                    <a:pt x="993" y="380"/>
                  </a:lnTo>
                  <a:lnTo>
                    <a:pt x="993" y="0"/>
                  </a:lnTo>
                  <a:lnTo>
                    <a:pt x="483" y="0"/>
                  </a:lnTo>
                  <a:lnTo>
                    <a:pt x="483" y="380"/>
                  </a:lnTo>
                  <a:lnTo>
                    <a:pt x="707" y="380"/>
                  </a:lnTo>
                  <a:lnTo>
                    <a:pt x="707" y="640"/>
                  </a:lnTo>
                  <a:lnTo>
                    <a:pt x="224" y="640"/>
                  </a:lnTo>
                  <a:lnTo>
                    <a:pt x="224" y="956"/>
                  </a:lnTo>
                  <a:lnTo>
                    <a:pt x="0" y="956"/>
                  </a:lnTo>
                  <a:lnTo>
                    <a:pt x="0" y="1336"/>
                  </a:lnTo>
                  <a:lnTo>
                    <a:pt x="522" y="1336"/>
                  </a:lnTo>
                  <a:lnTo>
                    <a:pt x="522" y="956"/>
                  </a:lnTo>
                  <a:lnTo>
                    <a:pt x="298" y="956"/>
                  </a:lnTo>
                  <a:lnTo>
                    <a:pt x="298" y="715"/>
                  </a:lnTo>
                  <a:lnTo>
                    <a:pt x="1190" y="715"/>
                  </a:lnTo>
                  <a:lnTo>
                    <a:pt x="1190" y="956"/>
                  </a:lnTo>
                  <a:lnTo>
                    <a:pt x="966" y="956"/>
                  </a:lnTo>
                  <a:lnTo>
                    <a:pt x="966" y="1336"/>
                  </a:lnTo>
                  <a:lnTo>
                    <a:pt x="1477" y="1336"/>
                  </a:lnTo>
                  <a:lnTo>
                    <a:pt x="1477" y="956"/>
                  </a:lnTo>
                  <a:lnTo>
                    <a:pt x="1265" y="956"/>
                  </a:lnTo>
                  <a:lnTo>
                    <a:pt x="1265" y="956"/>
                  </a:lnTo>
                  <a:lnTo>
                    <a:pt x="1265" y="9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</a:bodyPr>
            <a:lstStyle/>
            <a:p>
              <a:endParaRPr lang="en-US" sz="825">
                <a:latin typeface="CiscoSansTT ExtraLight"/>
              </a:endParaRPr>
            </a:p>
          </p:txBody>
        </p:sp>
        <p:grpSp>
          <p:nvGrpSpPr>
            <p:cNvPr id="474" name="Group 473"/>
            <p:cNvGrpSpPr/>
            <p:nvPr/>
          </p:nvGrpSpPr>
          <p:grpSpPr>
            <a:xfrm>
              <a:off x="5738969" y="6016902"/>
              <a:ext cx="288545" cy="186018"/>
              <a:chOff x="6664325" y="1868488"/>
              <a:chExt cx="746125" cy="481010"/>
            </a:xfrm>
            <a:solidFill>
              <a:schemeClr val="bg1"/>
            </a:solidFill>
          </p:grpSpPr>
          <p:sp>
            <p:nvSpPr>
              <p:cNvPr id="518" name="Freeform 75"/>
              <p:cNvSpPr>
                <a:spLocks/>
              </p:cNvSpPr>
              <p:nvPr/>
            </p:nvSpPr>
            <p:spPr bwMode="auto">
              <a:xfrm>
                <a:off x="6664325" y="2214561"/>
                <a:ext cx="746125" cy="134937"/>
              </a:xfrm>
              <a:custGeom>
                <a:avLst/>
                <a:gdLst/>
                <a:ahLst/>
                <a:cxnLst>
                  <a:cxn ang="0">
                    <a:pos x="0" y="85"/>
                  </a:cxn>
                  <a:cxn ang="0">
                    <a:pos x="54" y="0"/>
                  </a:cxn>
                  <a:cxn ang="0">
                    <a:pos x="418" y="0"/>
                  </a:cxn>
                  <a:cxn ang="0">
                    <a:pos x="470" y="85"/>
                  </a:cxn>
                  <a:cxn ang="0">
                    <a:pos x="0" y="85"/>
                  </a:cxn>
                </a:cxnLst>
                <a:rect l="0" t="0" r="r" b="b"/>
                <a:pathLst>
                  <a:path w="470" h="85">
                    <a:moveTo>
                      <a:pt x="0" y="85"/>
                    </a:moveTo>
                    <a:lnTo>
                      <a:pt x="54" y="0"/>
                    </a:lnTo>
                    <a:lnTo>
                      <a:pt x="418" y="0"/>
                    </a:lnTo>
                    <a:lnTo>
                      <a:pt x="470" y="85"/>
                    </a:lnTo>
                    <a:lnTo>
                      <a:pt x="0" y="8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27" name="Freeform 76"/>
              <p:cNvSpPr>
                <a:spLocks noEditPoints="1"/>
              </p:cNvSpPr>
              <p:nvPr/>
            </p:nvSpPr>
            <p:spPr bwMode="auto">
              <a:xfrm>
                <a:off x="6754813" y="1868488"/>
                <a:ext cx="569913" cy="330200"/>
              </a:xfrm>
              <a:custGeom>
                <a:avLst/>
                <a:gdLst/>
                <a:ahLst/>
                <a:cxnLst>
                  <a:cxn ang="0">
                    <a:pos x="142" y="0"/>
                  </a:cxn>
                  <a:cxn ang="0">
                    <a:pos x="10" y="0"/>
                  </a:cxn>
                  <a:cxn ang="0">
                    <a:pos x="0" y="10"/>
                  </a:cxn>
                  <a:cxn ang="0">
                    <a:pos x="0" y="88"/>
                  </a:cxn>
                  <a:cxn ang="0">
                    <a:pos x="152" y="88"/>
                  </a:cxn>
                  <a:cxn ang="0">
                    <a:pos x="152" y="10"/>
                  </a:cxn>
                  <a:cxn ang="0">
                    <a:pos x="142" y="0"/>
                  </a:cxn>
                  <a:cxn ang="0">
                    <a:pos x="144" y="73"/>
                  </a:cxn>
                  <a:cxn ang="0">
                    <a:pos x="136" y="80"/>
                  </a:cxn>
                  <a:cxn ang="0">
                    <a:pos x="15" y="80"/>
                  </a:cxn>
                  <a:cxn ang="0">
                    <a:pos x="8" y="73"/>
                  </a:cxn>
                  <a:cxn ang="0">
                    <a:pos x="8" y="16"/>
                  </a:cxn>
                  <a:cxn ang="0">
                    <a:pos x="15" y="8"/>
                  </a:cxn>
                  <a:cxn ang="0">
                    <a:pos x="136" y="8"/>
                  </a:cxn>
                  <a:cxn ang="0">
                    <a:pos x="144" y="16"/>
                  </a:cxn>
                  <a:cxn ang="0">
                    <a:pos x="144" y="73"/>
                  </a:cxn>
                </a:cxnLst>
                <a:rect l="0" t="0" r="r" b="b"/>
                <a:pathLst>
                  <a:path w="152" h="88">
                    <a:moveTo>
                      <a:pt x="142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152" y="88"/>
                      <a:pt x="152" y="88"/>
                      <a:pt x="152" y="88"/>
                    </a:cubicBezTo>
                    <a:cubicBezTo>
                      <a:pt x="152" y="10"/>
                      <a:pt x="152" y="10"/>
                      <a:pt x="152" y="10"/>
                    </a:cubicBezTo>
                    <a:cubicBezTo>
                      <a:pt x="152" y="5"/>
                      <a:pt x="147" y="0"/>
                      <a:pt x="142" y="0"/>
                    </a:cubicBezTo>
                    <a:close/>
                    <a:moveTo>
                      <a:pt x="144" y="73"/>
                    </a:moveTo>
                    <a:cubicBezTo>
                      <a:pt x="144" y="77"/>
                      <a:pt x="140" y="80"/>
                      <a:pt x="136" y="80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1" y="80"/>
                      <a:pt x="8" y="77"/>
                      <a:pt x="8" y="73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1" y="8"/>
                      <a:pt x="15" y="8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140" y="8"/>
                      <a:pt x="144" y="12"/>
                      <a:pt x="144" y="16"/>
                    </a:cubicBezTo>
                    <a:lnTo>
                      <a:pt x="144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</p:grpSp>
        <p:grpSp>
          <p:nvGrpSpPr>
            <p:cNvPr id="475" name="Group 474"/>
            <p:cNvGrpSpPr/>
            <p:nvPr/>
          </p:nvGrpSpPr>
          <p:grpSpPr>
            <a:xfrm>
              <a:off x="6231586" y="6016464"/>
              <a:ext cx="234616" cy="212621"/>
              <a:chOff x="14465300" y="1508125"/>
              <a:chExt cx="457201" cy="414338"/>
            </a:xfrm>
          </p:grpSpPr>
          <p:sp>
            <p:nvSpPr>
              <p:cNvPr id="514" name="Freeform 57"/>
              <p:cNvSpPr>
                <a:spLocks noEditPoints="1"/>
              </p:cNvSpPr>
              <p:nvPr/>
            </p:nvSpPr>
            <p:spPr bwMode="auto">
              <a:xfrm>
                <a:off x="14465300" y="1508125"/>
                <a:ext cx="298450" cy="298450"/>
              </a:xfrm>
              <a:custGeom>
                <a:avLst/>
                <a:gdLst/>
                <a:ahLst/>
                <a:cxnLst>
                  <a:cxn ang="0">
                    <a:pos x="153" y="80"/>
                  </a:cxn>
                  <a:cxn ang="0">
                    <a:pos x="137" y="70"/>
                  </a:cxn>
                  <a:cxn ang="0">
                    <a:pos x="155" y="61"/>
                  </a:cxn>
                  <a:cxn ang="0">
                    <a:pos x="146" y="38"/>
                  </a:cxn>
                  <a:cxn ang="0">
                    <a:pos x="140" y="36"/>
                  </a:cxn>
                  <a:cxn ang="0">
                    <a:pos x="121" y="38"/>
                  </a:cxn>
                  <a:cxn ang="0">
                    <a:pos x="130" y="20"/>
                  </a:cxn>
                  <a:cxn ang="0">
                    <a:pos x="110" y="6"/>
                  </a:cxn>
                  <a:cxn ang="0">
                    <a:pos x="95" y="22"/>
                  </a:cxn>
                  <a:cxn ang="0">
                    <a:pos x="87" y="4"/>
                  </a:cxn>
                  <a:cxn ang="0">
                    <a:pos x="82" y="0"/>
                  </a:cxn>
                  <a:cxn ang="0">
                    <a:pos x="57" y="7"/>
                  </a:cxn>
                  <a:cxn ang="0">
                    <a:pos x="53" y="26"/>
                  </a:cxn>
                  <a:cxn ang="0">
                    <a:pos x="36" y="13"/>
                  </a:cxn>
                  <a:cxn ang="0">
                    <a:pos x="18" y="29"/>
                  </a:cxn>
                  <a:cxn ang="0">
                    <a:pos x="30" y="45"/>
                  </a:cxn>
                  <a:cxn ang="0">
                    <a:pos x="10" y="47"/>
                  </a:cxn>
                  <a:cxn ang="0">
                    <a:pos x="5" y="50"/>
                  </a:cxn>
                  <a:cxn ang="0">
                    <a:pos x="1" y="74"/>
                  </a:cxn>
                  <a:cxn ang="0">
                    <a:pos x="20" y="80"/>
                  </a:cxn>
                  <a:cxn ang="0">
                    <a:pos x="5" y="93"/>
                  </a:cxn>
                  <a:cxn ang="0">
                    <a:pos x="11" y="118"/>
                  </a:cxn>
                  <a:cxn ang="0">
                    <a:pos x="17" y="121"/>
                  </a:cxn>
                  <a:cxn ang="0">
                    <a:pos x="37" y="119"/>
                  </a:cxn>
                  <a:cxn ang="0">
                    <a:pos x="29" y="140"/>
                  </a:cxn>
                  <a:cxn ang="0">
                    <a:pos x="51" y="151"/>
                  </a:cxn>
                  <a:cxn ang="0">
                    <a:pos x="62" y="134"/>
                  </a:cxn>
                  <a:cxn ang="0">
                    <a:pos x="70" y="153"/>
                  </a:cxn>
                  <a:cxn ang="0">
                    <a:pos x="73" y="157"/>
                  </a:cxn>
                  <a:cxn ang="0">
                    <a:pos x="96" y="155"/>
                  </a:cxn>
                  <a:cxn ang="0">
                    <a:pos x="100" y="150"/>
                  </a:cxn>
                  <a:cxn ang="0">
                    <a:pos x="104" y="131"/>
                  </a:cxn>
                  <a:cxn ang="0">
                    <a:pos x="119" y="145"/>
                  </a:cxn>
                  <a:cxn ang="0">
                    <a:pos x="138" y="130"/>
                  </a:cxn>
                  <a:cxn ang="0">
                    <a:pos x="138" y="124"/>
                  </a:cxn>
                  <a:cxn ang="0">
                    <a:pos x="130" y="106"/>
                  </a:cxn>
                  <a:cxn ang="0">
                    <a:pos x="150" y="109"/>
                  </a:cxn>
                  <a:cxn ang="0">
                    <a:pos x="157" y="86"/>
                  </a:cxn>
                  <a:cxn ang="0">
                    <a:pos x="99" y="83"/>
                  </a:cxn>
                  <a:cxn ang="0">
                    <a:pos x="58" y="74"/>
                  </a:cxn>
                  <a:cxn ang="0">
                    <a:pos x="99" y="83"/>
                  </a:cxn>
                </a:cxnLst>
                <a:rect l="0" t="0" r="r" b="b"/>
                <a:pathLst>
                  <a:path w="157" h="157">
                    <a:moveTo>
                      <a:pt x="156" y="82"/>
                    </a:moveTo>
                    <a:cubicBezTo>
                      <a:pt x="156" y="81"/>
                      <a:pt x="155" y="81"/>
                      <a:pt x="153" y="80"/>
                    </a:cubicBezTo>
                    <a:cubicBezTo>
                      <a:pt x="137" y="77"/>
                      <a:pt x="137" y="77"/>
                      <a:pt x="137" y="77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3" y="63"/>
                      <a:pt x="154" y="62"/>
                      <a:pt x="155" y="61"/>
                    </a:cubicBezTo>
                    <a:cubicBezTo>
                      <a:pt x="155" y="60"/>
                      <a:pt x="155" y="59"/>
                      <a:pt x="154" y="5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7"/>
                      <a:pt x="145" y="36"/>
                      <a:pt x="144" y="36"/>
                    </a:cubicBezTo>
                    <a:cubicBezTo>
                      <a:pt x="143" y="35"/>
                      <a:pt x="141" y="36"/>
                      <a:pt x="140" y="36"/>
                    </a:cubicBezTo>
                    <a:cubicBezTo>
                      <a:pt x="125" y="43"/>
                      <a:pt x="125" y="43"/>
                      <a:pt x="125" y="43"/>
                    </a:cubicBezTo>
                    <a:cubicBezTo>
                      <a:pt x="121" y="38"/>
                      <a:pt x="121" y="38"/>
                      <a:pt x="121" y="38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30" y="22"/>
                      <a:pt x="130" y="21"/>
                      <a:pt x="130" y="20"/>
                    </a:cubicBezTo>
                    <a:cubicBezTo>
                      <a:pt x="130" y="19"/>
                      <a:pt x="129" y="18"/>
                      <a:pt x="128" y="17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8" y="5"/>
                      <a:pt x="105" y="6"/>
                      <a:pt x="104" y="8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7" y="3"/>
                      <a:pt x="87" y="2"/>
                      <a:pt x="86" y="1"/>
                    </a:cubicBezTo>
                    <a:cubicBezTo>
                      <a:pt x="85" y="0"/>
                      <a:pt x="84" y="0"/>
                      <a:pt x="82" y="0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59" y="2"/>
                      <a:pt x="57" y="4"/>
                      <a:pt x="57" y="7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0" y="11"/>
                      <a:pt x="37" y="11"/>
                      <a:pt x="36" y="13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9" y="27"/>
                      <a:pt x="18" y="28"/>
                      <a:pt x="18" y="29"/>
                    </a:cubicBezTo>
                    <a:cubicBezTo>
                      <a:pt x="18" y="31"/>
                      <a:pt x="19" y="32"/>
                      <a:pt x="19" y="33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9" y="47"/>
                      <a:pt x="8" y="47"/>
                      <a:pt x="7" y="48"/>
                    </a:cubicBezTo>
                    <a:cubicBezTo>
                      <a:pt x="6" y="48"/>
                      <a:pt x="5" y="49"/>
                      <a:pt x="5" y="50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2" y="75"/>
                      <a:pt x="3" y="76"/>
                      <a:pt x="4" y="76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3" y="94"/>
                      <a:pt x="2" y="97"/>
                      <a:pt x="3" y="99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12" y="119"/>
                      <a:pt x="13" y="120"/>
                      <a:pt x="14" y="121"/>
                    </a:cubicBezTo>
                    <a:cubicBezTo>
                      <a:pt x="15" y="121"/>
                      <a:pt x="16" y="121"/>
                      <a:pt x="17" y="121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28" y="134"/>
                      <a:pt x="28" y="134"/>
                      <a:pt x="28" y="134"/>
                    </a:cubicBezTo>
                    <a:cubicBezTo>
                      <a:pt x="27" y="136"/>
                      <a:pt x="27" y="138"/>
                      <a:pt x="29" y="140"/>
                    </a:cubicBezTo>
                    <a:cubicBezTo>
                      <a:pt x="48" y="150"/>
                      <a:pt x="48" y="150"/>
                      <a:pt x="48" y="150"/>
                    </a:cubicBezTo>
                    <a:cubicBezTo>
                      <a:pt x="49" y="151"/>
                      <a:pt x="50" y="151"/>
                      <a:pt x="51" y="151"/>
                    </a:cubicBezTo>
                    <a:cubicBezTo>
                      <a:pt x="52" y="150"/>
                      <a:pt x="53" y="150"/>
                      <a:pt x="54" y="149"/>
                    </a:cubicBezTo>
                    <a:cubicBezTo>
                      <a:pt x="62" y="134"/>
                      <a:pt x="62" y="134"/>
                      <a:pt x="62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70" y="153"/>
                      <a:pt x="70" y="153"/>
                      <a:pt x="70" y="153"/>
                    </a:cubicBezTo>
                    <a:cubicBezTo>
                      <a:pt x="70" y="154"/>
                      <a:pt x="71" y="155"/>
                      <a:pt x="72" y="156"/>
                    </a:cubicBezTo>
                    <a:cubicBezTo>
                      <a:pt x="72" y="156"/>
                      <a:pt x="73" y="157"/>
                      <a:pt x="73" y="157"/>
                    </a:cubicBezTo>
                    <a:cubicBezTo>
                      <a:pt x="74" y="157"/>
                      <a:pt x="74" y="157"/>
                      <a:pt x="75" y="157"/>
                    </a:cubicBezTo>
                    <a:cubicBezTo>
                      <a:pt x="96" y="155"/>
                      <a:pt x="96" y="155"/>
                      <a:pt x="96" y="155"/>
                    </a:cubicBezTo>
                    <a:cubicBezTo>
                      <a:pt x="97" y="155"/>
                      <a:pt x="98" y="154"/>
                      <a:pt x="99" y="153"/>
                    </a:cubicBezTo>
                    <a:cubicBezTo>
                      <a:pt x="100" y="152"/>
                      <a:pt x="100" y="151"/>
                      <a:pt x="100" y="150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4"/>
                      <a:pt x="117" y="145"/>
                      <a:pt x="119" y="145"/>
                    </a:cubicBezTo>
                    <a:cubicBezTo>
                      <a:pt x="120" y="145"/>
                      <a:pt x="121" y="145"/>
                      <a:pt x="122" y="144"/>
                    </a:cubicBezTo>
                    <a:cubicBezTo>
                      <a:pt x="138" y="130"/>
                      <a:pt x="138" y="130"/>
                      <a:pt x="138" y="130"/>
                    </a:cubicBezTo>
                    <a:cubicBezTo>
                      <a:pt x="138" y="129"/>
                      <a:pt x="139" y="128"/>
                      <a:pt x="139" y="127"/>
                    </a:cubicBezTo>
                    <a:cubicBezTo>
                      <a:pt x="139" y="126"/>
                      <a:pt x="139" y="125"/>
                      <a:pt x="138" y="124"/>
                    </a:cubicBezTo>
                    <a:cubicBezTo>
                      <a:pt x="127" y="111"/>
                      <a:pt x="127" y="111"/>
                      <a:pt x="127" y="11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47" y="109"/>
                      <a:pt x="147" y="109"/>
                      <a:pt x="147" y="109"/>
                    </a:cubicBezTo>
                    <a:cubicBezTo>
                      <a:pt x="148" y="110"/>
                      <a:pt x="149" y="109"/>
                      <a:pt x="150" y="109"/>
                    </a:cubicBezTo>
                    <a:cubicBezTo>
                      <a:pt x="151" y="108"/>
                      <a:pt x="152" y="107"/>
                      <a:pt x="152" y="106"/>
                    </a:cubicBezTo>
                    <a:cubicBezTo>
                      <a:pt x="157" y="86"/>
                      <a:pt x="157" y="86"/>
                      <a:pt x="157" y="86"/>
                    </a:cubicBezTo>
                    <a:cubicBezTo>
                      <a:pt x="157" y="84"/>
                      <a:pt x="157" y="83"/>
                      <a:pt x="156" y="82"/>
                    </a:cubicBezTo>
                    <a:close/>
                    <a:moveTo>
                      <a:pt x="99" y="83"/>
                    </a:moveTo>
                    <a:cubicBezTo>
                      <a:pt x="97" y="94"/>
                      <a:pt x="85" y="102"/>
                      <a:pt x="74" y="99"/>
                    </a:cubicBezTo>
                    <a:cubicBezTo>
                      <a:pt x="63" y="96"/>
                      <a:pt x="55" y="85"/>
                      <a:pt x="58" y="74"/>
                    </a:cubicBezTo>
                    <a:cubicBezTo>
                      <a:pt x="60" y="62"/>
                      <a:pt x="72" y="55"/>
                      <a:pt x="83" y="58"/>
                    </a:cubicBezTo>
                    <a:cubicBezTo>
                      <a:pt x="95" y="60"/>
                      <a:pt x="102" y="71"/>
                      <a:pt x="99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17" name="Freeform 58"/>
              <p:cNvSpPr>
                <a:spLocks noEditPoints="1"/>
              </p:cNvSpPr>
              <p:nvPr/>
            </p:nvSpPr>
            <p:spPr bwMode="auto">
              <a:xfrm>
                <a:off x="14711363" y="1711325"/>
                <a:ext cx="211138" cy="211138"/>
              </a:xfrm>
              <a:custGeom>
                <a:avLst/>
                <a:gdLst/>
                <a:ahLst/>
                <a:cxnLst>
                  <a:cxn ang="0">
                    <a:pos x="98" y="87"/>
                  </a:cxn>
                  <a:cxn ang="0">
                    <a:pos x="92" y="74"/>
                  </a:cxn>
                  <a:cxn ang="0">
                    <a:pos x="106" y="76"/>
                  </a:cxn>
                  <a:cxn ang="0">
                    <a:pos x="111" y="60"/>
                  </a:cxn>
                  <a:cxn ang="0">
                    <a:pos x="108" y="56"/>
                  </a:cxn>
                  <a:cxn ang="0">
                    <a:pos x="96" y="49"/>
                  </a:cxn>
                  <a:cxn ang="0">
                    <a:pos x="109" y="43"/>
                  </a:cxn>
                  <a:cxn ang="0">
                    <a:pos x="103" y="27"/>
                  </a:cxn>
                  <a:cxn ang="0">
                    <a:pos x="88" y="30"/>
                  </a:cxn>
                  <a:cxn ang="0">
                    <a:pos x="91" y="16"/>
                  </a:cxn>
                  <a:cxn ang="0">
                    <a:pos x="89" y="12"/>
                  </a:cxn>
                  <a:cxn ang="0">
                    <a:pos x="72" y="6"/>
                  </a:cxn>
                  <a:cxn ang="0">
                    <a:pos x="62" y="15"/>
                  </a:cxn>
                  <a:cxn ang="0">
                    <a:pos x="57" y="0"/>
                  </a:cxn>
                  <a:cxn ang="0">
                    <a:pos x="40" y="3"/>
                  </a:cxn>
                  <a:cxn ang="0">
                    <a:pos x="41" y="17"/>
                  </a:cxn>
                  <a:cxn ang="0">
                    <a:pos x="29" y="10"/>
                  </a:cxn>
                  <a:cxn ang="0">
                    <a:pos x="24" y="10"/>
                  </a:cxn>
                  <a:cxn ang="0">
                    <a:pos x="12" y="22"/>
                  </a:cxn>
                  <a:cxn ang="0">
                    <a:pos x="21" y="33"/>
                  </a:cxn>
                  <a:cxn ang="0">
                    <a:pos x="7" y="34"/>
                  </a:cxn>
                  <a:cxn ang="0">
                    <a:pos x="0" y="51"/>
                  </a:cxn>
                  <a:cxn ang="0">
                    <a:pos x="3" y="55"/>
                  </a:cxn>
                  <a:cxn ang="0">
                    <a:pos x="15" y="62"/>
                  </a:cxn>
                  <a:cxn ang="0">
                    <a:pos x="2" y="71"/>
                  </a:cxn>
                  <a:cxn ang="0">
                    <a:pos x="10" y="86"/>
                  </a:cxn>
                  <a:cxn ang="0">
                    <a:pos x="23" y="81"/>
                  </a:cxn>
                  <a:cxn ang="0">
                    <a:pos x="20" y="95"/>
                  </a:cxn>
                  <a:cxn ang="0">
                    <a:pos x="21" y="99"/>
                  </a:cxn>
                  <a:cxn ang="0">
                    <a:pos x="34" y="107"/>
                  </a:cxn>
                  <a:cxn ang="0">
                    <a:pos x="39" y="106"/>
                  </a:cxn>
                  <a:cxn ang="0">
                    <a:pos x="49" y="97"/>
                  </a:cxn>
                  <a:cxn ang="0">
                    <a:pos x="51" y="111"/>
                  </a:cxn>
                  <a:cxn ang="0">
                    <a:pos x="69" y="110"/>
                  </a:cxn>
                  <a:cxn ang="0">
                    <a:pos x="71" y="106"/>
                  </a:cxn>
                  <a:cxn ang="0">
                    <a:pos x="74" y="93"/>
                  </a:cxn>
                  <a:cxn ang="0">
                    <a:pos x="84" y="102"/>
                  </a:cxn>
                  <a:cxn ang="0">
                    <a:pos x="98" y="92"/>
                  </a:cxn>
                  <a:cxn ang="0">
                    <a:pos x="66" y="67"/>
                  </a:cxn>
                  <a:cxn ang="0">
                    <a:pos x="45" y="45"/>
                  </a:cxn>
                  <a:cxn ang="0">
                    <a:pos x="66" y="67"/>
                  </a:cxn>
                </a:cxnLst>
                <a:rect l="0" t="0" r="r" b="b"/>
                <a:pathLst>
                  <a:path w="111" h="111">
                    <a:moveTo>
                      <a:pt x="99" y="89"/>
                    </a:moveTo>
                    <a:cubicBezTo>
                      <a:pt x="99" y="89"/>
                      <a:pt x="98" y="88"/>
                      <a:pt x="98" y="87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5" y="77"/>
                      <a:pt x="106" y="77"/>
                      <a:pt x="106" y="76"/>
                    </a:cubicBezTo>
                    <a:cubicBezTo>
                      <a:pt x="107" y="76"/>
                      <a:pt x="108" y="75"/>
                      <a:pt x="108" y="74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8"/>
                      <a:pt x="110" y="58"/>
                    </a:cubicBezTo>
                    <a:cubicBezTo>
                      <a:pt x="110" y="57"/>
                      <a:pt x="109" y="56"/>
                      <a:pt x="108" y="56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8" y="44"/>
                      <a:pt x="109" y="43"/>
                      <a:pt x="109" y="43"/>
                    </a:cubicBezTo>
                    <a:cubicBezTo>
                      <a:pt x="109" y="42"/>
                      <a:pt x="109" y="41"/>
                      <a:pt x="109" y="40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5"/>
                      <a:pt x="100" y="24"/>
                      <a:pt x="99" y="25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5"/>
                      <a:pt x="91" y="14"/>
                      <a:pt x="91" y="14"/>
                    </a:cubicBezTo>
                    <a:cubicBezTo>
                      <a:pt x="91" y="13"/>
                      <a:pt x="90" y="12"/>
                      <a:pt x="89" y="12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5" y="4"/>
                      <a:pt x="73" y="4"/>
                      <a:pt x="72" y="6"/>
                    </a:cubicBezTo>
                    <a:cubicBezTo>
                      <a:pt x="66" y="16"/>
                      <a:pt x="66" y="16"/>
                      <a:pt x="66" y="16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1"/>
                      <a:pt x="59" y="0"/>
                      <a:pt x="57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2" y="2"/>
                      <a:pt x="41" y="2"/>
                      <a:pt x="40" y="3"/>
                    </a:cubicBezTo>
                    <a:cubicBezTo>
                      <a:pt x="40" y="4"/>
                      <a:pt x="40" y="4"/>
                      <a:pt x="40" y="5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8" y="9"/>
                      <a:pt x="27" y="9"/>
                      <a:pt x="26" y="9"/>
                    </a:cubicBezTo>
                    <a:cubicBezTo>
                      <a:pt x="26" y="9"/>
                      <a:pt x="25" y="9"/>
                      <a:pt x="24" y="1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1"/>
                      <a:pt x="12" y="22"/>
                    </a:cubicBezTo>
                    <a:cubicBezTo>
                      <a:pt x="12" y="23"/>
                      <a:pt x="12" y="24"/>
                      <a:pt x="13" y="24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34"/>
                      <a:pt x="4" y="35"/>
                      <a:pt x="3" y="37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2"/>
                      <a:pt x="0" y="53"/>
                      <a:pt x="1" y="54"/>
                    </a:cubicBezTo>
                    <a:cubicBezTo>
                      <a:pt x="1" y="54"/>
                      <a:pt x="2" y="55"/>
                      <a:pt x="3" y="55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2" y="68"/>
                      <a:pt x="1" y="70"/>
                      <a:pt x="2" y="71"/>
                    </a:cubicBezTo>
                    <a:cubicBezTo>
                      <a:pt x="8" y="85"/>
                      <a:pt x="8" y="85"/>
                      <a:pt x="8" y="85"/>
                    </a:cubicBezTo>
                    <a:cubicBezTo>
                      <a:pt x="9" y="86"/>
                      <a:pt x="9" y="86"/>
                      <a:pt x="10" y="86"/>
                    </a:cubicBezTo>
                    <a:cubicBezTo>
                      <a:pt x="11" y="87"/>
                      <a:pt x="12" y="87"/>
                      <a:pt x="12" y="86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0" y="95"/>
                      <a:pt x="20" y="95"/>
                      <a:pt x="20" y="95"/>
                    </a:cubicBezTo>
                    <a:cubicBezTo>
                      <a:pt x="20" y="96"/>
                      <a:pt x="20" y="97"/>
                      <a:pt x="20" y="98"/>
                    </a:cubicBezTo>
                    <a:cubicBezTo>
                      <a:pt x="20" y="98"/>
                      <a:pt x="20" y="99"/>
                      <a:pt x="21" y="99"/>
                    </a:cubicBezTo>
                    <a:cubicBezTo>
                      <a:pt x="21" y="99"/>
                      <a:pt x="21" y="99"/>
                      <a:pt x="21" y="100"/>
                    </a:cubicBezTo>
                    <a:cubicBezTo>
                      <a:pt x="34" y="107"/>
                      <a:pt x="34" y="107"/>
                      <a:pt x="34" y="107"/>
                    </a:cubicBezTo>
                    <a:cubicBezTo>
                      <a:pt x="35" y="107"/>
                      <a:pt x="36" y="107"/>
                      <a:pt x="37" y="107"/>
                    </a:cubicBezTo>
                    <a:cubicBezTo>
                      <a:pt x="38" y="107"/>
                      <a:pt x="38" y="106"/>
                      <a:pt x="39" y="106"/>
                    </a:cubicBezTo>
                    <a:cubicBezTo>
                      <a:pt x="44" y="95"/>
                      <a:pt x="44" y="95"/>
                      <a:pt x="44" y="95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50" y="108"/>
                      <a:pt x="50" y="108"/>
                      <a:pt x="50" y="108"/>
                    </a:cubicBezTo>
                    <a:cubicBezTo>
                      <a:pt x="50" y="109"/>
                      <a:pt x="51" y="110"/>
                      <a:pt x="51" y="111"/>
                    </a:cubicBezTo>
                    <a:cubicBezTo>
                      <a:pt x="52" y="111"/>
                      <a:pt x="53" y="111"/>
                      <a:pt x="54" y="111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09"/>
                      <a:pt x="70" y="109"/>
                      <a:pt x="71" y="108"/>
                    </a:cubicBezTo>
                    <a:cubicBezTo>
                      <a:pt x="71" y="108"/>
                      <a:pt x="71" y="107"/>
                      <a:pt x="71" y="106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82" y="101"/>
                      <a:pt x="82" y="101"/>
                      <a:pt x="82" y="101"/>
                    </a:cubicBezTo>
                    <a:cubicBezTo>
                      <a:pt x="83" y="102"/>
                      <a:pt x="84" y="102"/>
                      <a:pt x="84" y="102"/>
                    </a:cubicBezTo>
                    <a:cubicBezTo>
                      <a:pt x="85" y="102"/>
                      <a:pt x="86" y="102"/>
                      <a:pt x="87" y="102"/>
                    </a:cubicBezTo>
                    <a:cubicBezTo>
                      <a:pt x="98" y="92"/>
                      <a:pt x="98" y="92"/>
                      <a:pt x="98" y="92"/>
                    </a:cubicBezTo>
                    <a:cubicBezTo>
                      <a:pt x="98" y="91"/>
                      <a:pt x="99" y="90"/>
                      <a:pt x="99" y="89"/>
                    </a:cubicBezTo>
                    <a:close/>
                    <a:moveTo>
                      <a:pt x="66" y="67"/>
                    </a:moveTo>
                    <a:cubicBezTo>
                      <a:pt x="59" y="72"/>
                      <a:pt x="50" y="72"/>
                      <a:pt x="44" y="66"/>
                    </a:cubicBezTo>
                    <a:cubicBezTo>
                      <a:pt x="39" y="60"/>
                      <a:pt x="39" y="50"/>
                      <a:pt x="45" y="45"/>
                    </a:cubicBezTo>
                    <a:cubicBezTo>
                      <a:pt x="51" y="39"/>
                      <a:pt x="61" y="39"/>
                      <a:pt x="67" y="46"/>
                    </a:cubicBezTo>
                    <a:cubicBezTo>
                      <a:pt x="72" y="52"/>
                      <a:pt x="72" y="61"/>
                      <a:pt x="66" y="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</p:grpSp>
        <p:grpSp>
          <p:nvGrpSpPr>
            <p:cNvPr id="476" name="Group 475"/>
            <p:cNvGrpSpPr/>
            <p:nvPr/>
          </p:nvGrpSpPr>
          <p:grpSpPr>
            <a:xfrm>
              <a:off x="6680625" y="6041712"/>
              <a:ext cx="269987" cy="191919"/>
              <a:chOff x="9480550" y="5194300"/>
              <a:chExt cx="395288" cy="280988"/>
            </a:xfrm>
          </p:grpSpPr>
          <p:sp>
            <p:nvSpPr>
              <p:cNvPr id="499" name="Freeform 66"/>
              <p:cNvSpPr>
                <a:spLocks/>
              </p:cNvSpPr>
              <p:nvPr/>
            </p:nvSpPr>
            <p:spPr bwMode="auto">
              <a:xfrm>
                <a:off x="9480550" y="5194300"/>
                <a:ext cx="363538" cy="206375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51" y="0"/>
                  </a:cxn>
                  <a:cxn ang="0">
                    <a:pos x="78" y="97"/>
                  </a:cxn>
                  <a:cxn ang="0">
                    <a:pos x="186" y="97"/>
                  </a:cxn>
                  <a:cxn ang="0">
                    <a:pos x="192" y="103"/>
                  </a:cxn>
                  <a:cxn ang="0">
                    <a:pos x="186" y="109"/>
                  </a:cxn>
                  <a:cxn ang="0">
                    <a:pos x="68" y="109"/>
                  </a:cxn>
                  <a:cxn ang="0">
                    <a:pos x="41" y="13"/>
                  </a:cxn>
                  <a:cxn ang="0">
                    <a:pos x="7" y="13"/>
                  </a:cxn>
                  <a:cxn ang="0">
                    <a:pos x="0" y="6"/>
                  </a:cxn>
                  <a:cxn ang="0">
                    <a:pos x="7" y="0"/>
                  </a:cxn>
                  <a:cxn ang="0">
                    <a:pos x="46" y="0"/>
                  </a:cxn>
                </a:cxnLst>
                <a:rect l="0" t="0" r="r" b="b"/>
                <a:pathLst>
                  <a:path w="192" h="109">
                    <a:moveTo>
                      <a:pt x="46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75" y="88"/>
                      <a:pt x="78" y="97"/>
                    </a:cubicBezTo>
                    <a:cubicBezTo>
                      <a:pt x="87" y="97"/>
                      <a:pt x="186" y="97"/>
                      <a:pt x="186" y="97"/>
                    </a:cubicBezTo>
                    <a:cubicBezTo>
                      <a:pt x="189" y="97"/>
                      <a:pt x="192" y="99"/>
                      <a:pt x="192" y="103"/>
                    </a:cubicBezTo>
                    <a:cubicBezTo>
                      <a:pt x="192" y="107"/>
                      <a:pt x="189" y="109"/>
                      <a:pt x="186" y="109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8" y="109"/>
                      <a:pt x="43" y="21"/>
                      <a:pt x="41" y="13"/>
                    </a:cubicBezTo>
                    <a:cubicBezTo>
                      <a:pt x="34" y="13"/>
                      <a:pt x="7" y="13"/>
                      <a:pt x="7" y="13"/>
                    </a:cubicBezTo>
                    <a:cubicBezTo>
                      <a:pt x="3" y="13"/>
                      <a:pt x="0" y="10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00" name="Oval 67"/>
              <p:cNvSpPr>
                <a:spLocks noChangeArrowheads="1"/>
              </p:cNvSpPr>
              <p:nvPr/>
            </p:nvSpPr>
            <p:spPr bwMode="auto">
              <a:xfrm>
                <a:off x="9783763" y="5419725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01" name="Oval 68"/>
              <p:cNvSpPr>
                <a:spLocks noChangeArrowheads="1"/>
              </p:cNvSpPr>
              <p:nvPr/>
            </p:nvSpPr>
            <p:spPr bwMode="auto">
              <a:xfrm>
                <a:off x="9615488" y="5419725"/>
                <a:ext cx="55563" cy="55563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512" name="Freeform 69"/>
              <p:cNvSpPr>
                <a:spLocks noEditPoints="1"/>
              </p:cNvSpPr>
              <p:nvPr/>
            </p:nvSpPr>
            <p:spPr bwMode="auto">
              <a:xfrm>
                <a:off x="9598025" y="5194300"/>
                <a:ext cx="277813" cy="163513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25" y="82"/>
                  </a:cxn>
                  <a:cxn ang="0">
                    <a:pos x="31" y="86"/>
                  </a:cxn>
                  <a:cxn ang="0">
                    <a:pos x="119" y="86"/>
                  </a:cxn>
                  <a:cxn ang="0">
                    <a:pos x="127" y="80"/>
                  </a:cxn>
                  <a:cxn ang="0">
                    <a:pos x="145" y="6"/>
                  </a:cxn>
                  <a:cxn ang="0">
                    <a:pos x="139" y="0"/>
                  </a:cxn>
                  <a:cxn ang="0">
                    <a:pos x="8" y="0"/>
                  </a:cxn>
                  <a:cxn ang="0">
                    <a:pos x="1" y="2"/>
                  </a:cxn>
                  <a:cxn ang="0">
                    <a:pos x="0" y="8"/>
                  </a:cxn>
                  <a:cxn ang="0">
                    <a:pos x="112" y="41"/>
                  </a:cxn>
                  <a:cxn ang="0">
                    <a:pos x="98" y="27"/>
                  </a:cxn>
                  <a:cxn ang="0">
                    <a:pos x="112" y="12"/>
                  </a:cxn>
                  <a:cxn ang="0">
                    <a:pos x="127" y="27"/>
                  </a:cxn>
                  <a:cxn ang="0">
                    <a:pos x="112" y="41"/>
                  </a:cxn>
                  <a:cxn ang="0">
                    <a:pos x="78" y="60"/>
                  </a:cxn>
                  <a:cxn ang="0">
                    <a:pos x="93" y="46"/>
                  </a:cxn>
                  <a:cxn ang="0">
                    <a:pos x="108" y="60"/>
                  </a:cxn>
                  <a:cxn ang="0">
                    <a:pos x="93" y="75"/>
                  </a:cxn>
                  <a:cxn ang="0">
                    <a:pos x="78" y="60"/>
                  </a:cxn>
                  <a:cxn ang="0">
                    <a:pos x="75" y="41"/>
                  </a:cxn>
                  <a:cxn ang="0">
                    <a:pos x="61" y="27"/>
                  </a:cxn>
                  <a:cxn ang="0">
                    <a:pos x="75" y="12"/>
                  </a:cxn>
                  <a:cxn ang="0">
                    <a:pos x="90" y="27"/>
                  </a:cxn>
                  <a:cxn ang="0">
                    <a:pos x="75" y="41"/>
                  </a:cxn>
                  <a:cxn ang="0">
                    <a:pos x="41" y="60"/>
                  </a:cxn>
                  <a:cxn ang="0">
                    <a:pos x="56" y="46"/>
                  </a:cxn>
                  <a:cxn ang="0">
                    <a:pos x="71" y="60"/>
                  </a:cxn>
                  <a:cxn ang="0">
                    <a:pos x="56" y="75"/>
                  </a:cxn>
                  <a:cxn ang="0">
                    <a:pos x="41" y="60"/>
                  </a:cxn>
                  <a:cxn ang="0">
                    <a:pos x="22" y="27"/>
                  </a:cxn>
                  <a:cxn ang="0">
                    <a:pos x="37" y="12"/>
                  </a:cxn>
                  <a:cxn ang="0">
                    <a:pos x="51" y="27"/>
                  </a:cxn>
                  <a:cxn ang="0">
                    <a:pos x="37" y="41"/>
                  </a:cxn>
                  <a:cxn ang="0">
                    <a:pos x="22" y="27"/>
                  </a:cxn>
                </a:cxnLst>
                <a:rect l="0" t="0" r="r" b="b"/>
                <a:pathLst>
                  <a:path w="146" h="86">
                    <a:moveTo>
                      <a:pt x="0" y="8"/>
                    </a:moveTo>
                    <a:cubicBezTo>
                      <a:pt x="25" y="82"/>
                      <a:pt x="25" y="82"/>
                      <a:pt x="25" y="82"/>
                    </a:cubicBezTo>
                    <a:cubicBezTo>
                      <a:pt x="26" y="84"/>
                      <a:pt x="28" y="86"/>
                      <a:pt x="31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23" y="86"/>
                      <a:pt x="127" y="83"/>
                      <a:pt x="127" y="80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6" y="3"/>
                      <a:pt x="143" y="0"/>
                      <a:pt x="13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3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lose/>
                    <a:moveTo>
                      <a:pt x="112" y="41"/>
                    </a:moveTo>
                    <a:cubicBezTo>
                      <a:pt x="104" y="41"/>
                      <a:pt x="98" y="35"/>
                      <a:pt x="98" y="27"/>
                    </a:cubicBezTo>
                    <a:cubicBezTo>
                      <a:pt x="98" y="19"/>
                      <a:pt x="104" y="12"/>
                      <a:pt x="112" y="12"/>
                    </a:cubicBezTo>
                    <a:cubicBezTo>
                      <a:pt x="120" y="12"/>
                      <a:pt x="127" y="19"/>
                      <a:pt x="127" y="27"/>
                    </a:cubicBezTo>
                    <a:cubicBezTo>
                      <a:pt x="127" y="35"/>
                      <a:pt x="120" y="41"/>
                      <a:pt x="112" y="41"/>
                    </a:cubicBezTo>
                    <a:close/>
                    <a:moveTo>
                      <a:pt x="78" y="60"/>
                    </a:moveTo>
                    <a:cubicBezTo>
                      <a:pt x="78" y="52"/>
                      <a:pt x="85" y="46"/>
                      <a:pt x="93" y="46"/>
                    </a:cubicBezTo>
                    <a:cubicBezTo>
                      <a:pt x="101" y="46"/>
                      <a:pt x="108" y="52"/>
                      <a:pt x="108" y="60"/>
                    </a:cubicBezTo>
                    <a:cubicBezTo>
                      <a:pt x="108" y="68"/>
                      <a:pt x="101" y="75"/>
                      <a:pt x="93" y="75"/>
                    </a:cubicBezTo>
                    <a:cubicBezTo>
                      <a:pt x="85" y="75"/>
                      <a:pt x="78" y="68"/>
                      <a:pt x="78" y="60"/>
                    </a:cubicBezTo>
                    <a:close/>
                    <a:moveTo>
                      <a:pt x="75" y="41"/>
                    </a:moveTo>
                    <a:cubicBezTo>
                      <a:pt x="67" y="41"/>
                      <a:pt x="61" y="35"/>
                      <a:pt x="61" y="27"/>
                    </a:cubicBezTo>
                    <a:cubicBezTo>
                      <a:pt x="61" y="19"/>
                      <a:pt x="67" y="12"/>
                      <a:pt x="75" y="12"/>
                    </a:cubicBezTo>
                    <a:cubicBezTo>
                      <a:pt x="83" y="12"/>
                      <a:pt x="90" y="19"/>
                      <a:pt x="90" y="27"/>
                    </a:cubicBezTo>
                    <a:cubicBezTo>
                      <a:pt x="90" y="35"/>
                      <a:pt x="83" y="41"/>
                      <a:pt x="75" y="41"/>
                    </a:cubicBezTo>
                    <a:close/>
                    <a:moveTo>
                      <a:pt x="41" y="60"/>
                    </a:moveTo>
                    <a:cubicBezTo>
                      <a:pt x="41" y="52"/>
                      <a:pt x="48" y="46"/>
                      <a:pt x="56" y="46"/>
                    </a:cubicBezTo>
                    <a:cubicBezTo>
                      <a:pt x="64" y="46"/>
                      <a:pt x="71" y="52"/>
                      <a:pt x="71" y="60"/>
                    </a:cubicBezTo>
                    <a:cubicBezTo>
                      <a:pt x="71" y="68"/>
                      <a:pt x="64" y="75"/>
                      <a:pt x="56" y="75"/>
                    </a:cubicBezTo>
                    <a:cubicBezTo>
                      <a:pt x="48" y="75"/>
                      <a:pt x="41" y="68"/>
                      <a:pt x="41" y="60"/>
                    </a:cubicBezTo>
                    <a:close/>
                    <a:moveTo>
                      <a:pt x="22" y="27"/>
                    </a:moveTo>
                    <a:cubicBezTo>
                      <a:pt x="22" y="19"/>
                      <a:pt x="29" y="12"/>
                      <a:pt x="37" y="12"/>
                    </a:cubicBezTo>
                    <a:cubicBezTo>
                      <a:pt x="45" y="12"/>
                      <a:pt x="51" y="19"/>
                      <a:pt x="51" y="27"/>
                    </a:cubicBezTo>
                    <a:cubicBezTo>
                      <a:pt x="51" y="35"/>
                      <a:pt x="45" y="41"/>
                      <a:pt x="37" y="41"/>
                    </a:cubicBezTo>
                    <a:cubicBezTo>
                      <a:pt x="29" y="41"/>
                      <a:pt x="22" y="35"/>
                      <a:pt x="22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</p:grpSp>
        <p:grpSp>
          <p:nvGrpSpPr>
            <p:cNvPr id="477" name="Group 476"/>
            <p:cNvGrpSpPr>
              <a:grpSpLocks noChangeAspect="1"/>
            </p:cNvGrpSpPr>
            <p:nvPr/>
          </p:nvGrpSpPr>
          <p:grpSpPr>
            <a:xfrm>
              <a:off x="5274832" y="6029809"/>
              <a:ext cx="268974" cy="178135"/>
              <a:chOff x="9740900" y="450850"/>
              <a:chExt cx="4216400" cy="2792413"/>
            </a:xfrm>
            <a:solidFill>
              <a:schemeClr val="bg1"/>
            </a:solidFill>
            <a:effectLst/>
          </p:grpSpPr>
          <p:sp>
            <p:nvSpPr>
              <p:cNvPr id="478" name="Freeform 76"/>
              <p:cNvSpPr>
                <a:spLocks noEditPoints="1"/>
              </p:cNvSpPr>
              <p:nvPr/>
            </p:nvSpPr>
            <p:spPr bwMode="auto">
              <a:xfrm>
                <a:off x="9740900" y="450850"/>
                <a:ext cx="4216400" cy="2792413"/>
              </a:xfrm>
              <a:custGeom>
                <a:avLst/>
                <a:gdLst/>
                <a:ahLst/>
                <a:cxnLst>
                  <a:cxn ang="0">
                    <a:pos x="0" y="1759"/>
                  </a:cxn>
                  <a:cxn ang="0">
                    <a:pos x="0" y="0"/>
                  </a:cxn>
                  <a:cxn ang="0">
                    <a:pos x="2656" y="0"/>
                  </a:cxn>
                  <a:cxn ang="0">
                    <a:pos x="2656" y="1721"/>
                  </a:cxn>
                  <a:cxn ang="0">
                    <a:pos x="2656" y="1759"/>
                  </a:cxn>
                  <a:cxn ang="0">
                    <a:pos x="0" y="1759"/>
                  </a:cxn>
                  <a:cxn ang="0">
                    <a:pos x="0" y="1759"/>
                  </a:cxn>
                  <a:cxn ang="0">
                    <a:pos x="2618" y="1721"/>
                  </a:cxn>
                  <a:cxn ang="0">
                    <a:pos x="2618" y="1683"/>
                  </a:cxn>
                  <a:cxn ang="0">
                    <a:pos x="2618" y="1721"/>
                  </a:cxn>
                  <a:cxn ang="0">
                    <a:pos x="2618" y="1721"/>
                  </a:cxn>
                  <a:cxn ang="0">
                    <a:pos x="76" y="1683"/>
                  </a:cxn>
                  <a:cxn ang="0">
                    <a:pos x="2580" y="1683"/>
                  </a:cxn>
                  <a:cxn ang="0">
                    <a:pos x="2580" y="75"/>
                  </a:cxn>
                  <a:cxn ang="0">
                    <a:pos x="76" y="75"/>
                  </a:cxn>
                  <a:cxn ang="0">
                    <a:pos x="76" y="1683"/>
                  </a:cxn>
                  <a:cxn ang="0">
                    <a:pos x="76" y="1683"/>
                  </a:cxn>
                </a:cxnLst>
                <a:rect l="0" t="0" r="r" b="b"/>
                <a:pathLst>
                  <a:path w="2656" h="1759">
                    <a:moveTo>
                      <a:pt x="0" y="1759"/>
                    </a:moveTo>
                    <a:lnTo>
                      <a:pt x="0" y="0"/>
                    </a:lnTo>
                    <a:lnTo>
                      <a:pt x="2656" y="0"/>
                    </a:lnTo>
                    <a:lnTo>
                      <a:pt x="2656" y="1721"/>
                    </a:lnTo>
                    <a:lnTo>
                      <a:pt x="2656" y="1759"/>
                    </a:lnTo>
                    <a:lnTo>
                      <a:pt x="0" y="1759"/>
                    </a:lnTo>
                    <a:lnTo>
                      <a:pt x="0" y="1759"/>
                    </a:lnTo>
                    <a:close/>
                    <a:moveTo>
                      <a:pt x="2618" y="1721"/>
                    </a:moveTo>
                    <a:lnTo>
                      <a:pt x="2618" y="1683"/>
                    </a:lnTo>
                    <a:lnTo>
                      <a:pt x="2618" y="1721"/>
                    </a:lnTo>
                    <a:lnTo>
                      <a:pt x="2618" y="1721"/>
                    </a:lnTo>
                    <a:close/>
                    <a:moveTo>
                      <a:pt x="76" y="1683"/>
                    </a:moveTo>
                    <a:lnTo>
                      <a:pt x="2580" y="1683"/>
                    </a:lnTo>
                    <a:lnTo>
                      <a:pt x="2580" y="75"/>
                    </a:lnTo>
                    <a:lnTo>
                      <a:pt x="76" y="75"/>
                    </a:lnTo>
                    <a:lnTo>
                      <a:pt x="76" y="1683"/>
                    </a:lnTo>
                    <a:lnTo>
                      <a:pt x="76" y="16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79" name="Freeform 77"/>
              <p:cNvSpPr>
                <a:spLocks/>
              </p:cNvSpPr>
              <p:nvPr/>
            </p:nvSpPr>
            <p:spPr bwMode="auto">
              <a:xfrm>
                <a:off x="10821988" y="2205038"/>
                <a:ext cx="490538" cy="454025"/>
              </a:xfrm>
              <a:custGeom>
                <a:avLst/>
                <a:gdLst/>
                <a:ahLst/>
                <a:cxnLst>
                  <a:cxn ang="0">
                    <a:pos x="0" y="60"/>
                  </a:cxn>
                  <a:cxn ang="0">
                    <a:pos x="110" y="121"/>
                  </a:cxn>
                  <a:cxn ang="0">
                    <a:pos x="121" y="96"/>
                  </a:cxn>
                  <a:cxn ang="0">
                    <a:pos x="111" y="0"/>
                  </a:cxn>
                  <a:cxn ang="0">
                    <a:pos x="0" y="60"/>
                  </a:cxn>
                </a:cxnLst>
                <a:rect l="0" t="0" r="r" b="b"/>
                <a:pathLst>
                  <a:path w="131" h="121">
                    <a:moveTo>
                      <a:pt x="0" y="60"/>
                    </a:move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5" y="113"/>
                      <a:pt x="118" y="105"/>
                      <a:pt x="121" y="96"/>
                    </a:cubicBezTo>
                    <a:cubicBezTo>
                      <a:pt x="131" y="63"/>
                      <a:pt x="126" y="29"/>
                      <a:pt x="111" y="0"/>
                    </a:cubicBezTo>
                    <a:lnTo>
                      <a:pt x="0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0" name="Freeform 78"/>
              <p:cNvSpPr>
                <a:spLocks/>
              </p:cNvSpPr>
              <p:nvPr/>
            </p:nvSpPr>
            <p:spPr bwMode="auto">
              <a:xfrm>
                <a:off x="10472738" y="1908175"/>
                <a:ext cx="739775" cy="503238"/>
              </a:xfrm>
              <a:custGeom>
                <a:avLst/>
                <a:gdLst/>
                <a:ahLst/>
                <a:cxnLst>
                  <a:cxn ang="0">
                    <a:pos x="86" y="134"/>
                  </a:cxn>
                  <a:cxn ang="0">
                    <a:pos x="197" y="74"/>
                  </a:cxn>
                  <a:cxn ang="0">
                    <a:pos x="119" y="12"/>
                  </a:cxn>
                  <a:cxn ang="0">
                    <a:pos x="0" y="41"/>
                  </a:cxn>
                  <a:cxn ang="0">
                    <a:pos x="86" y="134"/>
                  </a:cxn>
                </a:cxnLst>
                <a:rect l="0" t="0" r="r" b="b"/>
                <a:pathLst>
                  <a:path w="197" h="134">
                    <a:moveTo>
                      <a:pt x="86" y="134"/>
                    </a:moveTo>
                    <a:cubicBezTo>
                      <a:pt x="197" y="74"/>
                      <a:pt x="197" y="74"/>
                      <a:pt x="197" y="74"/>
                    </a:cubicBezTo>
                    <a:cubicBezTo>
                      <a:pt x="181" y="44"/>
                      <a:pt x="154" y="21"/>
                      <a:pt x="119" y="12"/>
                    </a:cubicBezTo>
                    <a:cubicBezTo>
                      <a:pt x="75" y="0"/>
                      <a:pt x="31" y="13"/>
                      <a:pt x="0" y="41"/>
                    </a:cubicBezTo>
                    <a:lnTo>
                      <a:pt x="86" y="1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1" name="Freeform 79"/>
              <p:cNvSpPr>
                <a:spLocks/>
              </p:cNvSpPr>
              <p:nvPr/>
            </p:nvSpPr>
            <p:spPr bwMode="auto">
              <a:xfrm>
                <a:off x="10240963" y="2084388"/>
                <a:ext cx="974725" cy="889000"/>
              </a:xfrm>
              <a:custGeom>
                <a:avLst/>
                <a:gdLst/>
                <a:ahLst/>
                <a:cxnLst>
                  <a:cxn ang="0">
                    <a:pos x="145" y="98"/>
                  </a:cxn>
                  <a:cxn ang="0">
                    <a:pos x="56" y="0"/>
                  </a:cxn>
                  <a:cxn ang="0">
                    <a:pos x="20" y="57"/>
                  </a:cxn>
                  <a:cxn ang="0">
                    <a:pos x="109" y="219"/>
                  </a:cxn>
                  <a:cxn ang="0">
                    <a:pos x="260" y="161"/>
                  </a:cxn>
                  <a:cxn ang="0">
                    <a:pos x="145" y="98"/>
                  </a:cxn>
                </a:cxnLst>
                <a:rect l="0" t="0" r="r" b="b"/>
                <a:pathLst>
                  <a:path w="260" h="237">
                    <a:moveTo>
                      <a:pt x="145" y="98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40" y="15"/>
                      <a:pt x="27" y="35"/>
                      <a:pt x="20" y="57"/>
                    </a:cubicBezTo>
                    <a:cubicBezTo>
                      <a:pt x="0" y="126"/>
                      <a:pt x="39" y="198"/>
                      <a:pt x="109" y="219"/>
                    </a:cubicBezTo>
                    <a:cubicBezTo>
                      <a:pt x="168" y="237"/>
                      <a:pt x="230" y="211"/>
                      <a:pt x="260" y="161"/>
                    </a:cubicBezTo>
                    <a:lnTo>
                      <a:pt x="145" y="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2" name="Rectangle 80"/>
              <p:cNvSpPr>
                <a:spLocks noChangeArrowheads="1"/>
              </p:cNvSpPr>
              <p:nvPr/>
            </p:nvSpPr>
            <p:spPr bwMode="auto">
              <a:xfrm>
                <a:off x="10161588" y="1009650"/>
                <a:ext cx="179388" cy="7334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3" name="Rectangle 81"/>
              <p:cNvSpPr>
                <a:spLocks noChangeArrowheads="1"/>
              </p:cNvSpPr>
              <p:nvPr/>
            </p:nvSpPr>
            <p:spPr bwMode="auto">
              <a:xfrm>
                <a:off x="10447338" y="709613"/>
                <a:ext cx="176213" cy="1033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4" name="Rectangle 82"/>
              <p:cNvSpPr>
                <a:spLocks noChangeArrowheads="1"/>
              </p:cNvSpPr>
              <p:nvPr/>
            </p:nvSpPr>
            <p:spPr bwMode="auto">
              <a:xfrm>
                <a:off x="10728325" y="1398588"/>
                <a:ext cx="179388" cy="3444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5" name="Rectangle 83"/>
              <p:cNvSpPr>
                <a:spLocks noChangeArrowheads="1"/>
              </p:cNvSpPr>
              <p:nvPr/>
            </p:nvSpPr>
            <p:spPr bwMode="auto">
              <a:xfrm>
                <a:off x="11012488" y="1027113"/>
                <a:ext cx="176213" cy="7159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6" name="Rectangle 84"/>
              <p:cNvSpPr>
                <a:spLocks noChangeArrowheads="1"/>
              </p:cNvSpPr>
              <p:nvPr/>
            </p:nvSpPr>
            <p:spPr bwMode="auto">
              <a:xfrm>
                <a:off x="11295063" y="858838"/>
                <a:ext cx="179388" cy="8842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7" name="Freeform 85"/>
              <p:cNvSpPr>
                <a:spLocks/>
              </p:cNvSpPr>
              <p:nvPr/>
            </p:nvSpPr>
            <p:spPr bwMode="auto">
              <a:xfrm>
                <a:off x="11961813" y="858838"/>
                <a:ext cx="1503363" cy="930275"/>
              </a:xfrm>
              <a:custGeom>
                <a:avLst/>
                <a:gdLst/>
                <a:ahLst/>
                <a:cxnLst>
                  <a:cxn ang="0">
                    <a:pos x="0" y="586"/>
                  </a:cxn>
                  <a:cxn ang="0">
                    <a:pos x="0" y="0"/>
                  </a:cxn>
                  <a:cxn ang="0">
                    <a:pos x="38" y="0"/>
                  </a:cxn>
                  <a:cxn ang="0">
                    <a:pos x="38" y="548"/>
                  </a:cxn>
                  <a:cxn ang="0">
                    <a:pos x="947" y="548"/>
                  </a:cxn>
                  <a:cxn ang="0">
                    <a:pos x="947" y="586"/>
                  </a:cxn>
                  <a:cxn ang="0">
                    <a:pos x="0" y="586"/>
                  </a:cxn>
                  <a:cxn ang="0">
                    <a:pos x="0" y="586"/>
                  </a:cxn>
                </a:cxnLst>
                <a:rect l="0" t="0" r="r" b="b"/>
                <a:pathLst>
                  <a:path w="947" h="586">
                    <a:moveTo>
                      <a:pt x="0" y="586"/>
                    </a:moveTo>
                    <a:lnTo>
                      <a:pt x="0" y="0"/>
                    </a:lnTo>
                    <a:lnTo>
                      <a:pt x="38" y="0"/>
                    </a:lnTo>
                    <a:lnTo>
                      <a:pt x="38" y="548"/>
                    </a:lnTo>
                    <a:lnTo>
                      <a:pt x="947" y="548"/>
                    </a:lnTo>
                    <a:lnTo>
                      <a:pt x="947" y="586"/>
                    </a:lnTo>
                    <a:lnTo>
                      <a:pt x="0" y="586"/>
                    </a:lnTo>
                    <a:lnTo>
                      <a:pt x="0" y="5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8" name="Freeform 86"/>
              <p:cNvSpPr>
                <a:spLocks/>
              </p:cNvSpPr>
              <p:nvPr/>
            </p:nvSpPr>
            <p:spPr bwMode="auto">
              <a:xfrm>
                <a:off x="11958638" y="927100"/>
                <a:ext cx="1506538" cy="704850"/>
              </a:xfrm>
              <a:custGeom>
                <a:avLst/>
                <a:gdLst/>
                <a:ahLst/>
                <a:cxnLst>
                  <a:cxn ang="0">
                    <a:pos x="668" y="266"/>
                  </a:cxn>
                  <a:cxn ang="0">
                    <a:pos x="574" y="354"/>
                  </a:cxn>
                  <a:cxn ang="0">
                    <a:pos x="477" y="193"/>
                  </a:cxn>
                  <a:cxn ang="0">
                    <a:pos x="392" y="432"/>
                  </a:cxn>
                  <a:cxn ang="0">
                    <a:pos x="281" y="359"/>
                  </a:cxn>
                  <a:cxn ang="0">
                    <a:pos x="241" y="441"/>
                  </a:cxn>
                  <a:cxn ang="0">
                    <a:pos x="120" y="205"/>
                  </a:cxn>
                  <a:cxn ang="0">
                    <a:pos x="42" y="333"/>
                  </a:cxn>
                  <a:cxn ang="0">
                    <a:pos x="0" y="307"/>
                  </a:cxn>
                  <a:cxn ang="0">
                    <a:pos x="123" y="108"/>
                  </a:cxn>
                  <a:cxn ang="0">
                    <a:pos x="238" y="333"/>
                  </a:cxn>
                  <a:cxn ang="0">
                    <a:pos x="260" y="290"/>
                  </a:cxn>
                  <a:cxn ang="0">
                    <a:pos x="368" y="359"/>
                  </a:cxn>
                  <a:cxn ang="0">
                    <a:pos x="465" y="85"/>
                  </a:cxn>
                  <a:cxn ang="0">
                    <a:pos x="586" y="281"/>
                  </a:cxn>
                  <a:cxn ang="0">
                    <a:pos x="692" y="181"/>
                  </a:cxn>
                  <a:cxn ang="0">
                    <a:pos x="734" y="323"/>
                  </a:cxn>
                  <a:cxn ang="0">
                    <a:pos x="907" y="0"/>
                  </a:cxn>
                  <a:cxn ang="0">
                    <a:pos x="949" y="21"/>
                  </a:cxn>
                  <a:cxn ang="0">
                    <a:pos x="723" y="444"/>
                  </a:cxn>
                  <a:cxn ang="0">
                    <a:pos x="668" y="266"/>
                  </a:cxn>
                  <a:cxn ang="0">
                    <a:pos x="668" y="266"/>
                  </a:cxn>
                </a:cxnLst>
                <a:rect l="0" t="0" r="r" b="b"/>
                <a:pathLst>
                  <a:path w="949" h="444">
                    <a:moveTo>
                      <a:pt x="668" y="266"/>
                    </a:moveTo>
                    <a:lnTo>
                      <a:pt x="574" y="354"/>
                    </a:lnTo>
                    <a:lnTo>
                      <a:pt x="477" y="193"/>
                    </a:lnTo>
                    <a:lnTo>
                      <a:pt x="392" y="432"/>
                    </a:lnTo>
                    <a:lnTo>
                      <a:pt x="281" y="359"/>
                    </a:lnTo>
                    <a:lnTo>
                      <a:pt x="241" y="441"/>
                    </a:lnTo>
                    <a:lnTo>
                      <a:pt x="120" y="205"/>
                    </a:lnTo>
                    <a:lnTo>
                      <a:pt x="42" y="333"/>
                    </a:lnTo>
                    <a:lnTo>
                      <a:pt x="0" y="307"/>
                    </a:lnTo>
                    <a:lnTo>
                      <a:pt x="123" y="108"/>
                    </a:lnTo>
                    <a:lnTo>
                      <a:pt x="238" y="333"/>
                    </a:lnTo>
                    <a:lnTo>
                      <a:pt x="260" y="290"/>
                    </a:lnTo>
                    <a:lnTo>
                      <a:pt x="368" y="359"/>
                    </a:lnTo>
                    <a:lnTo>
                      <a:pt x="465" y="85"/>
                    </a:lnTo>
                    <a:lnTo>
                      <a:pt x="586" y="281"/>
                    </a:lnTo>
                    <a:lnTo>
                      <a:pt x="692" y="181"/>
                    </a:lnTo>
                    <a:lnTo>
                      <a:pt x="734" y="323"/>
                    </a:lnTo>
                    <a:lnTo>
                      <a:pt x="907" y="0"/>
                    </a:lnTo>
                    <a:lnTo>
                      <a:pt x="949" y="21"/>
                    </a:lnTo>
                    <a:lnTo>
                      <a:pt x="723" y="444"/>
                    </a:lnTo>
                    <a:lnTo>
                      <a:pt x="668" y="266"/>
                    </a:lnTo>
                    <a:lnTo>
                      <a:pt x="668" y="2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89" name="Freeform 87"/>
              <p:cNvSpPr>
                <a:spLocks noEditPoints="1"/>
              </p:cNvSpPr>
              <p:nvPr/>
            </p:nvSpPr>
            <p:spPr bwMode="auto">
              <a:xfrm>
                <a:off x="11961813" y="2006600"/>
                <a:ext cx="1485900" cy="906463"/>
              </a:xfrm>
              <a:custGeom>
                <a:avLst/>
                <a:gdLst/>
                <a:ahLst/>
                <a:cxnLst>
                  <a:cxn ang="0">
                    <a:pos x="0" y="571"/>
                  </a:cxn>
                  <a:cxn ang="0">
                    <a:pos x="0" y="0"/>
                  </a:cxn>
                  <a:cxn ang="0">
                    <a:pos x="936" y="0"/>
                  </a:cxn>
                  <a:cxn ang="0">
                    <a:pos x="936" y="557"/>
                  </a:cxn>
                  <a:cxn ang="0">
                    <a:pos x="936" y="571"/>
                  </a:cxn>
                  <a:cxn ang="0">
                    <a:pos x="0" y="571"/>
                  </a:cxn>
                  <a:cxn ang="0">
                    <a:pos x="0" y="571"/>
                  </a:cxn>
                  <a:cxn ang="0">
                    <a:pos x="921" y="557"/>
                  </a:cxn>
                  <a:cxn ang="0">
                    <a:pos x="921" y="543"/>
                  </a:cxn>
                  <a:cxn ang="0">
                    <a:pos x="921" y="557"/>
                  </a:cxn>
                  <a:cxn ang="0">
                    <a:pos x="921" y="557"/>
                  </a:cxn>
                  <a:cxn ang="0">
                    <a:pos x="28" y="543"/>
                  </a:cxn>
                  <a:cxn ang="0">
                    <a:pos x="907" y="543"/>
                  </a:cxn>
                  <a:cxn ang="0">
                    <a:pos x="907" y="28"/>
                  </a:cxn>
                  <a:cxn ang="0">
                    <a:pos x="28" y="28"/>
                  </a:cxn>
                  <a:cxn ang="0">
                    <a:pos x="28" y="543"/>
                  </a:cxn>
                  <a:cxn ang="0">
                    <a:pos x="28" y="543"/>
                  </a:cxn>
                </a:cxnLst>
                <a:rect l="0" t="0" r="r" b="b"/>
                <a:pathLst>
                  <a:path w="936" h="571">
                    <a:moveTo>
                      <a:pt x="0" y="571"/>
                    </a:moveTo>
                    <a:lnTo>
                      <a:pt x="0" y="0"/>
                    </a:lnTo>
                    <a:lnTo>
                      <a:pt x="936" y="0"/>
                    </a:lnTo>
                    <a:lnTo>
                      <a:pt x="936" y="557"/>
                    </a:lnTo>
                    <a:lnTo>
                      <a:pt x="936" y="571"/>
                    </a:lnTo>
                    <a:lnTo>
                      <a:pt x="0" y="571"/>
                    </a:lnTo>
                    <a:lnTo>
                      <a:pt x="0" y="571"/>
                    </a:lnTo>
                    <a:close/>
                    <a:moveTo>
                      <a:pt x="921" y="557"/>
                    </a:moveTo>
                    <a:lnTo>
                      <a:pt x="921" y="543"/>
                    </a:lnTo>
                    <a:lnTo>
                      <a:pt x="921" y="557"/>
                    </a:lnTo>
                    <a:lnTo>
                      <a:pt x="921" y="557"/>
                    </a:lnTo>
                    <a:close/>
                    <a:moveTo>
                      <a:pt x="28" y="543"/>
                    </a:moveTo>
                    <a:lnTo>
                      <a:pt x="907" y="543"/>
                    </a:lnTo>
                    <a:lnTo>
                      <a:pt x="907" y="28"/>
                    </a:lnTo>
                    <a:lnTo>
                      <a:pt x="28" y="28"/>
                    </a:lnTo>
                    <a:lnTo>
                      <a:pt x="28" y="543"/>
                    </a:lnTo>
                    <a:lnTo>
                      <a:pt x="28" y="54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0" name="Rectangle 88"/>
              <p:cNvSpPr>
                <a:spLocks noChangeArrowheads="1"/>
              </p:cNvSpPr>
              <p:nvPr/>
            </p:nvSpPr>
            <p:spPr bwMode="auto">
              <a:xfrm>
                <a:off x="11984038" y="2028825"/>
                <a:ext cx="1439863" cy="1349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1" name="Freeform 89"/>
              <p:cNvSpPr>
                <a:spLocks/>
              </p:cNvSpPr>
              <p:nvPr/>
            </p:nvSpPr>
            <p:spPr bwMode="auto">
              <a:xfrm>
                <a:off x="11995150" y="2276475"/>
                <a:ext cx="1406525" cy="4445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0" y="0"/>
                  </a:cxn>
                  <a:cxn ang="0">
                    <a:pos x="886" y="0"/>
                  </a:cxn>
                  <a:cxn ang="0">
                    <a:pos x="886" y="28"/>
                  </a:cxn>
                  <a:cxn ang="0">
                    <a:pos x="0" y="28"/>
                  </a:cxn>
                  <a:cxn ang="0">
                    <a:pos x="0" y="28"/>
                  </a:cxn>
                </a:cxnLst>
                <a:rect l="0" t="0" r="r" b="b"/>
                <a:pathLst>
                  <a:path w="886" h="28">
                    <a:moveTo>
                      <a:pt x="0" y="28"/>
                    </a:moveTo>
                    <a:lnTo>
                      <a:pt x="0" y="0"/>
                    </a:lnTo>
                    <a:lnTo>
                      <a:pt x="886" y="0"/>
                    </a:lnTo>
                    <a:lnTo>
                      <a:pt x="886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2" name="Freeform 90"/>
              <p:cNvSpPr>
                <a:spLocks/>
              </p:cNvSpPr>
              <p:nvPr/>
            </p:nvSpPr>
            <p:spPr bwMode="auto">
              <a:xfrm>
                <a:off x="11995150" y="2489200"/>
                <a:ext cx="1406525" cy="4603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0" y="0"/>
                  </a:cxn>
                  <a:cxn ang="0">
                    <a:pos x="886" y="0"/>
                  </a:cxn>
                  <a:cxn ang="0">
                    <a:pos x="886" y="29"/>
                  </a:cxn>
                  <a:cxn ang="0">
                    <a:pos x="0" y="29"/>
                  </a:cxn>
                  <a:cxn ang="0">
                    <a:pos x="0" y="29"/>
                  </a:cxn>
                </a:cxnLst>
                <a:rect l="0" t="0" r="r" b="b"/>
                <a:pathLst>
                  <a:path w="886" h="29">
                    <a:moveTo>
                      <a:pt x="0" y="29"/>
                    </a:moveTo>
                    <a:lnTo>
                      <a:pt x="0" y="0"/>
                    </a:lnTo>
                    <a:lnTo>
                      <a:pt x="886" y="0"/>
                    </a:lnTo>
                    <a:lnTo>
                      <a:pt x="886" y="29"/>
                    </a:lnTo>
                    <a:lnTo>
                      <a:pt x="0" y="29"/>
                    </a:lnTo>
                    <a:lnTo>
                      <a:pt x="0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3" name="Freeform 91"/>
              <p:cNvSpPr>
                <a:spLocks/>
              </p:cNvSpPr>
              <p:nvPr/>
            </p:nvSpPr>
            <p:spPr bwMode="auto">
              <a:xfrm>
                <a:off x="11995150" y="2703513"/>
                <a:ext cx="1406525" cy="44450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0" y="0"/>
                  </a:cxn>
                  <a:cxn ang="0">
                    <a:pos x="886" y="0"/>
                  </a:cxn>
                  <a:cxn ang="0">
                    <a:pos x="886" y="28"/>
                  </a:cxn>
                  <a:cxn ang="0">
                    <a:pos x="0" y="28"/>
                  </a:cxn>
                  <a:cxn ang="0">
                    <a:pos x="0" y="28"/>
                  </a:cxn>
                </a:cxnLst>
                <a:rect l="0" t="0" r="r" b="b"/>
                <a:pathLst>
                  <a:path w="886" h="28">
                    <a:moveTo>
                      <a:pt x="0" y="28"/>
                    </a:moveTo>
                    <a:lnTo>
                      <a:pt x="0" y="0"/>
                    </a:lnTo>
                    <a:lnTo>
                      <a:pt x="886" y="0"/>
                    </a:lnTo>
                    <a:lnTo>
                      <a:pt x="886" y="28"/>
                    </a:lnTo>
                    <a:lnTo>
                      <a:pt x="0" y="28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4" name="Freeform 92"/>
              <p:cNvSpPr>
                <a:spLocks/>
              </p:cNvSpPr>
              <p:nvPr/>
            </p:nvSpPr>
            <p:spPr bwMode="auto">
              <a:xfrm>
                <a:off x="12179300" y="2130425"/>
                <a:ext cx="44450" cy="749300"/>
              </a:xfrm>
              <a:custGeom>
                <a:avLst/>
                <a:gdLst/>
                <a:ahLst/>
                <a:cxnLst>
                  <a:cxn ang="0">
                    <a:pos x="0" y="472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28" y="472"/>
                  </a:cxn>
                  <a:cxn ang="0">
                    <a:pos x="0" y="472"/>
                  </a:cxn>
                  <a:cxn ang="0">
                    <a:pos x="0" y="472"/>
                  </a:cxn>
                </a:cxnLst>
                <a:rect l="0" t="0" r="r" b="b"/>
                <a:pathLst>
                  <a:path w="28" h="472">
                    <a:moveTo>
                      <a:pt x="0" y="472"/>
                    </a:moveTo>
                    <a:lnTo>
                      <a:pt x="0" y="0"/>
                    </a:lnTo>
                    <a:lnTo>
                      <a:pt x="28" y="0"/>
                    </a:lnTo>
                    <a:lnTo>
                      <a:pt x="28" y="472"/>
                    </a:lnTo>
                    <a:lnTo>
                      <a:pt x="0" y="472"/>
                    </a:lnTo>
                    <a:lnTo>
                      <a:pt x="0" y="4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5" name="Freeform 93"/>
              <p:cNvSpPr>
                <a:spLocks/>
              </p:cNvSpPr>
              <p:nvPr/>
            </p:nvSpPr>
            <p:spPr bwMode="auto">
              <a:xfrm>
                <a:off x="12449175" y="2130425"/>
                <a:ext cx="46038" cy="749300"/>
              </a:xfrm>
              <a:custGeom>
                <a:avLst/>
                <a:gdLst/>
                <a:ahLst/>
                <a:cxnLst>
                  <a:cxn ang="0">
                    <a:pos x="0" y="472"/>
                  </a:cxn>
                  <a:cxn ang="0">
                    <a:pos x="0" y="0"/>
                  </a:cxn>
                  <a:cxn ang="0">
                    <a:pos x="29" y="0"/>
                  </a:cxn>
                  <a:cxn ang="0">
                    <a:pos x="29" y="472"/>
                  </a:cxn>
                  <a:cxn ang="0">
                    <a:pos x="0" y="472"/>
                  </a:cxn>
                  <a:cxn ang="0">
                    <a:pos x="0" y="472"/>
                  </a:cxn>
                </a:cxnLst>
                <a:rect l="0" t="0" r="r" b="b"/>
                <a:pathLst>
                  <a:path w="29" h="472">
                    <a:moveTo>
                      <a:pt x="0" y="472"/>
                    </a:moveTo>
                    <a:lnTo>
                      <a:pt x="0" y="0"/>
                    </a:lnTo>
                    <a:lnTo>
                      <a:pt x="29" y="0"/>
                    </a:lnTo>
                    <a:lnTo>
                      <a:pt x="29" y="472"/>
                    </a:lnTo>
                    <a:lnTo>
                      <a:pt x="0" y="472"/>
                    </a:lnTo>
                    <a:lnTo>
                      <a:pt x="0" y="4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6" name="Freeform 94"/>
              <p:cNvSpPr>
                <a:spLocks/>
              </p:cNvSpPr>
              <p:nvPr/>
            </p:nvSpPr>
            <p:spPr bwMode="auto">
              <a:xfrm>
                <a:off x="12723813" y="2130425"/>
                <a:ext cx="44450" cy="749300"/>
              </a:xfrm>
              <a:custGeom>
                <a:avLst/>
                <a:gdLst/>
                <a:ahLst/>
                <a:cxnLst>
                  <a:cxn ang="0">
                    <a:pos x="0" y="472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28" y="472"/>
                  </a:cxn>
                  <a:cxn ang="0">
                    <a:pos x="0" y="472"/>
                  </a:cxn>
                  <a:cxn ang="0">
                    <a:pos x="0" y="472"/>
                  </a:cxn>
                </a:cxnLst>
                <a:rect l="0" t="0" r="r" b="b"/>
                <a:pathLst>
                  <a:path w="28" h="472">
                    <a:moveTo>
                      <a:pt x="0" y="472"/>
                    </a:moveTo>
                    <a:lnTo>
                      <a:pt x="0" y="0"/>
                    </a:lnTo>
                    <a:lnTo>
                      <a:pt x="28" y="0"/>
                    </a:lnTo>
                    <a:lnTo>
                      <a:pt x="28" y="472"/>
                    </a:lnTo>
                    <a:lnTo>
                      <a:pt x="0" y="472"/>
                    </a:lnTo>
                    <a:lnTo>
                      <a:pt x="0" y="4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7" name="Freeform 95"/>
              <p:cNvSpPr>
                <a:spLocks/>
              </p:cNvSpPr>
              <p:nvPr/>
            </p:nvSpPr>
            <p:spPr bwMode="auto">
              <a:xfrm>
                <a:off x="13012738" y="2130425"/>
                <a:ext cx="44450" cy="749300"/>
              </a:xfrm>
              <a:custGeom>
                <a:avLst/>
                <a:gdLst/>
                <a:ahLst/>
                <a:cxnLst>
                  <a:cxn ang="0">
                    <a:pos x="0" y="472"/>
                  </a:cxn>
                  <a:cxn ang="0">
                    <a:pos x="0" y="0"/>
                  </a:cxn>
                  <a:cxn ang="0">
                    <a:pos x="28" y="0"/>
                  </a:cxn>
                  <a:cxn ang="0">
                    <a:pos x="28" y="472"/>
                  </a:cxn>
                  <a:cxn ang="0">
                    <a:pos x="0" y="472"/>
                  </a:cxn>
                  <a:cxn ang="0">
                    <a:pos x="0" y="472"/>
                  </a:cxn>
                </a:cxnLst>
                <a:rect l="0" t="0" r="r" b="b"/>
                <a:pathLst>
                  <a:path w="28" h="472">
                    <a:moveTo>
                      <a:pt x="0" y="472"/>
                    </a:moveTo>
                    <a:lnTo>
                      <a:pt x="0" y="0"/>
                    </a:lnTo>
                    <a:lnTo>
                      <a:pt x="28" y="0"/>
                    </a:lnTo>
                    <a:lnTo>
                      <a:pt x="28" y="472"/>
                    </a:lnTo>
                    <a:lnTo>
                      <a:pt x="0" y="472"/>
                    </a:lnTo>
                    <a:lnTo>
                      <a:pt x="0" y="4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  <p:sp>
            <p:nvSpPr>
              <p:cNvPr id="498" name="Freeform 96"/>
              <p:cNvSpPr>
                <a:spLocks/>
              </p:cNvSpPr>
              <p:nvPr/>
            </p:nvSpPr>
            <p:spPr bwMode="auto">
              <a:xfrm>
                <a:off x="13241338" y="2130425"/>
                <a:ext cx="47625" cy="749300"/>
              </a:xfrm>
              <a:custGeom>
                <a:avLst/>
                <a:gdLst/>
                <a:ahLst/>
                <a:cxnLst>
                  <a:cxn ang="0">
                    <a:pos x="0" y="472"/>
                  </a:cxn>
                  <a:cxn ang="0">
                    <a:pos x="0" y="0"/>
                  </a:cxn>
                  <a:cxn ang="0">
                    <a:pos x="30" y="0"/>
                  </a:cxn>
                  <a:cxn ang="0">
                    <a:pos x="30" y="472"/>
                  </a:cxn>
                  <a:cxn ang="0">
                    <a:pos x="0" y="472"/>
                  </a:cxn>
                  <a:cxn ang="0">
                    <a:pos x="0" y="472"/>
                  </a:cxn>
                </a:cxnLst>
                <a:rect l="0" t="0" r="r" b="b"/>
                <a:pathLst>
                  <a:path w="30" h="472">
                    <a:moveTo>
                      <a:pt x="0" y="472"/>
                    </a:moveTo>
                    <a:lnTo>
                      <a:pt x="0" y="0"/>
                    </a:lnTo>
                    <a:lnTo>
                      <a:pt x="30" y="0"/>
                    </a:lnTo>
                    <a:lnTo>
                      <a:pt x="30" y="472"/>
                    </a:lnTo>
                    <a:lnTo>
                      <a:pt x="0" y="472"/>
                    </a:lnTo>
                    <a:lnTo>
                      <a:pt x="0" y="4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iscoSansTT Light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7298" y="3219286"/>
            <a:ext cx="1289416" cy="11388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50095" y="2622120"/>
            <a:ext cx="2975575" cy="1490174"/>
            <a:chOff x="5850095" y="2622120"/>
            <a:chExt cx="2975575" cy="1490174"/>
          </a:xfrm>
        </p:grpSpPr>
        <p:sp>
          <p:nvSpPr>
            <p:cNvPr id="336" name="Oval 335"/>
            <p:cNvSpPr/>
            <p:nvPr/>
          </p:nvSpPr>
          <p:spPr>
            <a:xfrm>
              <a:off x="5850095" y="3631630"/>
              <a:ext cx="2865669" cy="480664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58000"/>
                  </a:srgbClr>
                </a:gs>
                <a:gs pos="100000">
                  <a:srgbClr val="FFFFFF">
                    <a:alpha val="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FFFFFF">
                  <a:alpha val="77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1350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676731" y="2622120"/>
              <a:ext cx="1493221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iscoSansTT Light"/>
                </a:rPr>
                <a:t>UCS M-Series Modular Servers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993960" y="3120482"/>
              <a:ext cx="834284" cy="804563"/>
              <a:chOff x="9219618" y="2975098"/>
              <a:chExt cx="1112379" cy="1072471"/>
            </a:xfrm>
          </p:grpSpPr>
          <p:pic>
            <p:nvPicPr>
              <p:cNvPr id="299" name="Picture 5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9778" y="2977380"/>
                <a:ext cx="374173" cy="1070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0" name="Picture 5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1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9618" y="2975098"/>
                <a:ext cx="374173" cy="1070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1" name="Picture 5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1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7824" y="2976560"/>
                <a:ext cx="374173" cy="1070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04" name="Rectangle 303"/>
            <p:cNvSpPr/>
            <p:nvPr/>
          </p:nvSpPr>
          <p:spPr>
            <a:xfrm>
              <a:off x="7831487" y="3000835"/>
              <a:ext cx="994183" cy="265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25" dirty="0">
                  <a:latin typeface="CiscoSansTT Light"/>
                </a:rPr>
                <a:t>UCS C3160 </a:t>
              </a:r>
            </a:p>
          </p:txBody>
        </p:sp>
        <p:pic>
          <p:nvPicPr>
            <p:cNvPr id="305" name="Picture 30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4800" y="3555046"/>
              <a:ext cx="686455" cy="477295"/>
            </a:xfrm>
            <a:prstGeom prst="rect">
              <a:avLst/>
            </a:prstGeom>
          </p:spPr>
        </p:pic>
        <p:sp>
          <p:nvSpPr>
            <p:cNvPr id="396" name="Rounded Rectangle 395"/>
            <p:cNvSpPr/>
            <p:nvPr/>
          </p:nvSpPr>
          <p:spPr>
            <a:xfrm>
              <a:off x="6501148" y="3121556"/>
              <a:ext cx="420481" cy="340744"/>
            </a:xfrm>
            <a:prstGeom prst="roundRect">
              <a:avLst>
                <a:gd name="adj" fmla="val 5011"/>
              </a:avLst>
            </a:prstGeom>
            <a:solidFill>
              <a:srgbClr val="34A3A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CiscoSansTT Light"/>
              </a:endParaRP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6525088" y="3164858"/>
              <a:ext cx="375182" cy="242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CiscoSansTT Light"/>
              </a:endParaRPr>
            </a:p>
          </p:txBody>
        </p:sp>
        <p:pic>
          <p:nvPicPr>
            <p:cNvPr id="395" name="Picture 3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40855" y="3220394"/>
              <a:ext cx="341071" cy="159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6023541" y="3833895"/>
              <a:ext cx="1374396" cy="148227"/>
              <a:chOff x="6023541" y="3833895"/>
              <a:chExt cx="1374396" cy="148227"/>
            </a:xfrm>
          </p:grpSpPr>
          <p:sp>
            <p:nvSpPr>
              <p:cNvPr id="391" name="Oval 390"/>
              <p:cNvSpPr/>
              <p:nvPr/>
            </p:nvSpPr>
            <p:spPr>
              <a:xfrm>
                <a:off x="6023541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92" name="Freeform 9"/>
              <p:cNvSpPr>
                <a:spLocks/>
              </p:cNvSpPr>
              <p:nvPr/>
            </p:nvSpPr>
            <p:spPr bwMode="auto">
              <a:xfrm>
                <a:off x="6034153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3" name="Freeform 32"/>
              <p:cNvSpPr>
                <a:spLocks noEditPoints="1"/>
              </p:cNvSpPr>
              <p:nvPr/>
            </p:nvSpPr>
            <p:spPr bwMode="auto">
              <a:xfrm>
                <a:off x="6075436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88" name="Oval 387"/>
              <p:cNvSpPr/>
              <p:nvPr/>
            </p:nvSpPr>
            <p:spPr>
              <a:xfrm>
                <a:off x="6198713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89" name="Freeform 9"/>
              <p:cNvSpPr>
                <a:spLocks/>
              </p:cNvSpPr>
              <p:nvPr/>
            </p:nvSpPr>
            <p:spPr bwMode="auto">
              <a:xfrm>
                <a:off x="6209325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0" name="Freeform 32"/>
              <p:cNvSpPr>
                <a:spLocks noEditPoints="1"/>
              </p:cNvSpPr>
              <p:nvPr/>
            </p:nvSpPr>
            <p:spPr bwMode="auto">
              <a:xfrm>
                <a:off x="6250608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85" name="Oval 384"/>
              <p:cNvSpPr/>
              <p:nvPr/>
            </p:nvSpPr>
            <p:spPr>
              <a:xfrm>
                <a:off x="6373886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86" name="Freeform 9"/>
              <p:cNvSpPr>
                <a:spLocks/>
              </p:cNvSpPr>
              <p:nvPr/>
            </p:nvSpPr>
            <p:spPr bwMode="auto">
              <a:xfrm>
                <a:off x="6384498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7" name="Freeform 32"/>
              <p:cNvSpPr>
                <a:spLocks noEditPoints="1"/>
              </p:cNvSpPr>
              <p:nvPr/>
            </p:nvSpPr>
            <p:spPr bwMode="auto">
              <a:xfrm>
                <a:off x="6425781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6549058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83" name="Freeform 9"/>
              <p:cNvSpPr>
                <a:spLocks/>
              </p:cNvSpPr>
              <p:nvPr/>
            </p:nvSpPr>
            <p:spPr bwMode="auto">
              <a:xfrm>
                <a:off x="6559670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4" name="Freeform 32"/>
              <p:cNvSpPr>
                <a:spLocks noEditPoints="1"/>
              </p:cNvSpPr>
              <p:nvPr/>
            </p:nvSpPr>
            <p:spPr bwMode="auto">
              <a:xfrm>
                <a:off x="6600953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6724230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80" name="Freeform 9"/>
              <p:cNvSpPr>
                <a:spLocks/>
              </p:cNvSpPr>
              <p:nvPr/>
            </p:nvSpPr>
            <p:spPr bwMode="auto">
              <a:xfrm>
                <a:off x="6734842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1" name="Freeform 32"/>
              <p:cNvSpPr>
                <a:spLocks noEditPoints="1"/>
              </p:cNvSpPr>
              <p:nvPr/>
            </p:nvSpPr>
            <p:spPr bwMode="auto">
              <a:xfrm>
                <a:off x="6776125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6899403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77" name="Freeform 9"/>
              <p:cNvSpPr>
                <a:spLocks/>
              </p:cNvSpPr>
              <p:nvPr/>
            </p:nvSpPr>
            <p:spPr bwMode="auto">
              <a:xfrm>
                <a:off x="6910015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8" name="Freeform 32"/>
              <p:cNvSpPr>
                <a:spLocks noEditPoints="1"/>
              </p:cNvSpPr>
              <p:nvPr/>
            </p:nvSpPr>
            <p:spPr bwMode="auto">
              <a:xfrm>
                <a:off x="6951298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73" name="Oval 372"/>
              <p:cNvSpPr/>
              <p:nvPr/>
            </p:nvSpPr>
            <p:spPr>
              <a:xfrm>
                <a:off x="7074575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74" name="Freeform 9"/>
              <p:cNvSpPr>
                <a:spLocks/>
              </p:cNvSpPr>
              <p:nvPr/>
            </p:nvSpPr>
            <p:spPr bwMode="auto">
              <a:xfrm>
                <a:off x="7085187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5" name="Freeform 32"/>
              <p:cNvSpPr>
                <a:spLocks noEditPoints="1"/>
              </p:cNvSpPr>
              <p:nvPr/>
            </p:nvSpPr>
            <p:spPr bwMode="auto">
              <a:xfrm>
                <a:off x="7126470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7249748" y="3833895"/>
                <a:ext cx="148189" cy="148227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bg1">
                      <a:lumMod val="40000"/>
                      <a:lumOff val="60000"/>
                      <a:alpha val="3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71" name="Freeform 9"/>
              <p:cNvSpPr>
                <a:spLocks/>
              </p:cNvSpPr>
              <p:nvPr/>
            </p:nvSpPr>
            <p:spPr bwMode="auto">
              <a:xfrm>
                <a:off x="7260360" y="3844484"/>
                <a:ext cx="126965" cy="127049"/>
              </a:xfrm>
              <a:prstGeom prst="ellipse">
                <a:avLst/>
              </a:prstGeom>
              <a:gradFill flip="none" rotWithShape="1">
                <a:gsLst>
                  <a:gs pos="833">
                    <a:srgbClr val="34A3A1"/>
                  </a:gs>
                  <a:gs pos="100000">
                    <a:schemeClr val="accent3">
                      <a:lumMod val="20000"/>
                      <a:lumOff val="80000"/>
                    </a:schemeClr>
                  </a:gs>
                  <a:gs pos="48000">
                    <a:schemeClr val="accent3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spcFirstLastPara="0" vert="horz" wrap="none" lIns="99395" tIns="70812" rIns="99395" bIns="70812" numCol="1" spcCol="1270" anchor="ctr" anchorCtr="0">
                <a:noAutofit/>
              </a:bodyPr>
              <a:lstStyle/>
              <a:p>
                <a:pPr algn="ctr" defTabSz="66645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350" ker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2" name="Freeform 32"/>
              <p:cNvSpPr>
                <a:spLocks noEditPoints="1"/>
              </p:cNvSpPr>
              <p:nvPr/>
            </p:nvSpPr>
            <p:spPr bwMode="auto">
              <a:xfrm>
                <a:off x="7301643" y="3862664"/>
                <a:ext cx="44399" cy="90688"/>
              </a:xfrm>
              <a:custGeom>
                <a:avLst/>
                <a:gdLst>
                  <a:gd name="T0" fmla="*/ 0 w 846"/>
                  <a:gd name="T1" fmla="*/ 1728 h 1728"/>
                  <a:gd name="T2" fmla="*/ 846 w 846"/>
                  <a:gd name="T3" fmla="*/ 1728 h 1728"/>
                  <a:gd name="T4" fmla="*/ 846 w 846"/>
                  <a:gd name="T5" fmla="*/ 0 h 1728"/>
                  <a:gd name="T6" fmla="*/ 0 w 846"/>
                  <a:gd name="T7" fmla="*/ 0 h 1728"/>
                  <a:gd name="T8" fmla="*/ 0 w 846"/>
                  <a:gd name="T9" fmla="*/ 1728 h 1728"/>
                  <a:gd name="T10" fmla="*/ 574 w 846"/>
                  <a:gd name="T11" fmla="*/ 1649 h 1728"/>
                  <a:gd name="T12" fmla="*/ 513 w 846"/>
                  <a:gd name="T13" fmla="*/ 1649 h 1728"/>
                  <a:gd name="T14" fmla="*/ 513 w 846"/>
                  <a:gd name="T15" fmla="*/ 1118 h 1728"/>
                  <a:gd name="T16" fmla="*/ 574 w 846"/>
                  <a:gd name="T17" fmla="*/ 1118 h 1728"/>
                  <a:gd name="T18" fmla="*/ 574 w 846"/>
                  <a:gd name="T19" fmla="*/ 1649 h 1728"/>
                  <a:gd name="T20" fmla="*/ 655 w 846"/>
                  <a:gd name="T21" fmla="*/ 1649 h 1728"/>
                  <a:gd name="T22" fmla="*/ 594 w 846"/>
                  <a:gd name="T23" fmla="*/ 1649 h 1728"/>
                  <a:gd name="T24" fmla="*/ 594 w 846"/>
                  <a:gd name="T25" fmla="*/ 1118 h 1728"/>
                  <a:gd name="T26" fmla="*/ 655 w 846"/>
                  <a:gd name="T27" fmla="*/ 1118 h 1728"/>
                  <a:gd name="T28" fmla="*/ 655 w 846"/>
                  <a:gd name="T29" fmla="*/ 1649 h 1728"/>
                  <a:gd name="T30" fmla="*/ 737 w 846"/>
                  <a:gd name="T31" fmla="*/ 1649 h 1728"/>
                  <a:gd name="T32" fmla="*/ 675 w 846"/>
                  <a:gd name="T33" fmla="*/ 1649 h 1728"/>
                  <a:gd name="T34" fmla="*/ 675 w 846"/>
                  <a:gd name="T35" fmla="*/ 1118 h 1728"/>
                  <a:gd name="T36" fmla="*/ 737 w 846"/>
                  <a:gd name="T37" fmla="*/ 1118 h 1728"/>
                  <a:gd name="T38" fmla="*/ 737 w 846"/>
                  <a:gd name="T39" fmla="*/ 1649 h 1728"/>
                  <a:gd name="T40" fmla="*/ 696 w 846"/>
                  <a:gd name="T41" fmla="*/ 56 h 1728"/>
                  <a:gd name="T42" fmla="*/ 737 w 846"/>
                  <a:gd name="T43" fmla="*/ 96 h 1728"/>
                  <a:gd name="T44" fmla="*/ 696 w 846"/>
                  <a:gd name="T45" fmla="*/ 137 h 1728"/>
                  <a:gd name="T46" fmla="*/ 656 w 846"/>
                  <a:gd name="T47" fmla="*/ 96 h 1728"/>
                  <a:gd name="T48" fmla="*/ 696 w 846"/>
                  <a:gd name="T49" fmla="*/ 56 h 1728"/>
                  <a:gd name="T50" fmla="*/ 93 w 846"/>
                  <a:gd name="T51" fmla="*/ 212 h 1728"/>
                  <a:gd name="T52" fmla="*/ 762 w 846"/>
                  <a:gd name="T53" fmla="*/ 212 h 1728"/>
                  <a:gd name="T54" fmla="*/ 762 w 846"/>
                  <a:gd name="T55" fmla="*/ 375 h 1728"/>
                  <a:gd name="T56" fmla="*/ 93 w 846"/>
                  <a:gd name="T57" fmla="*/ 375 h 1728"/>
                  <a:gd name="T58" fmla="*/ 93 w 846"/>
                  <a:gd name="T59" fmla="*/ 212 h 1728"/>
                  <a:gd name="T60" fmla="*/ 93 w 846"/>
                  <a:gd name="T61" fmla="*/ 413 h 1728"/>
                  <a:gd name="T62" fmla="*/ 762 w 846"/>
                  <a:gd name="T63" fmla="*/ 413 h 1728"/>
                  <a:gd name="T64" fmla="*/ 762 w 846"/>
                  <a:gd name="T65" fmla="*/ 576 h 1728"/>
                  <a:gd name="T66" fmla="*/ 93 w 846"/>
                  <a:gd name="T67" fmla="*/ 576 h 1728"/>
                  <a:gd name="T68" fmla="*/ 93 w 846"/>
                  <a:gd name="T69" fmla="*/ 413 h 1728"/>
                  <a:gd name="T70" fmla="*/ 93 w 846"/>
                  <a:gd name="T71" fmla="*/ 614 h 1728"/>
                  <a:gd name="T72" fmla="*/ 762 w 846"/>
                  <a:gd name="T73" fmla="*/ 614 h 1728"/>
                  <a:gd name="T74" fmla="*/ 762 w 846"/>
                  <a:gd name="T75" fmla="*/ 777 h 1728"/>
                  <a:gd name="T76" fmla="*/ 93 w 846"/>
                  <a:gd name="T77" fmla="*/ 777 h 1728"/>
                  <a:gd name="T78" fmla="*/ 93 w 846"/>
                  <a:gd name="T79" fmla="*/ 614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46" h="1728">
                    <a:moveTo>
                      <a:pt x="0" y="1728"/>
                    </a:moveTo>
                    <a:cubicBezTo>
                      <a:pt x="846" y="1728"/>
                      <a:pt x="846" y="1728"/>
                      <a:pt x="846" y="1728"/>
                    </a:cubicBezTo>
                    <a:cubicBezTo>
                      <a:pt x="846" y="0"/>
                      <a:pt x="846" y="0"/>
                      <a:pt x="84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28"/>
                    </a:lnTo>
                    <a:close/>
                    <a:moveTo>
                      <a:pt x="574" y="1649"/>
                    </a:moveTo>
                    <a:cubicBezTo>
                      <a:pt x="513" y="1649"/>
                      <a:pt x="513" y="1649"/>
                      <a:pt x="513" y="1649"/>
                    </a:cubicBezTo>
                    <a:cubicBezTo>
                      <a:pt x="513" y="1118"/>
                      <a:pt x="513" y="1118"/>
                      <a:pt x="513" y="1118"/>
                    </a:cubicBezTo>
                    <a:cubicBezTo>
                      <a:pt x="574" y="1118"/>
                      <a:pt x="574" y="1118"/>
                      <a:pt x="574" y="1118"/>
                    </a:cubicBezTo>
                    <a:lnTo>
                      <a:pt x="574" y="1649"/>
                    </a:lnTo>
                    <a:close/>
                    <a:moveTo>
                      <a:pt x="655" y="1649"/>
                    </a:moveTo>
                    <a:cubicBezTo>
                      <a:pt x="594" y="1649"/>
                      <a:pt x="594" y="1649"/>
                      <a:pt x="594" y="1649"/>
                    </a:cubicBezTo>
                    <a:cubicBezTo>
                      <a:pt x="594" y="1118"/>
                      <a:pt x="594" y="1118"/>
                      <a:pt x="594" y="1118"/>
                    </a:cubicBezTo>
                    <a:cubicBezTo>
                      <a:pt x="655" y="1118"/>
                      <a:pt x="655" y="1118"/>
                      <a:pt x="655" y="1118"/>
                    </a:cubicBezTo>
                    <a:lnTo>
                      <a:pt x="655" y="1649"/>
                    </a:lnTo>
                    <a:close/>
                    <a:moveTo>
                      <a:pt x="737" y="1649"/>
                    </a:moveTo>
                    <a:cubicBezTo>
                      <a:pt x="675" y="1649"/>
                      <a:pt x="675" y="1649"/>
                      <a:pt x="675" y="1649"/>
                    </a:cubicBezTo>
                    <a:cubicBezTo>
                      <a:pt x="675" y="1118"/>
                      <a:pt x="675" y="1118"/>
                      <a:pt x="675" y="1118"/>
                    </a:cubicBezTo>
                    <a:cubicBezTo>
                      <a:pt x="737" y="1118"/>
                      <a:pt x="737" y="1118"/>
                      <a:pt x="737" y="1118"/>
                    </a:cubicBezTo>
                    <a:lnTo>
                      <a:pt x="737" y="1649"/>
                    </a:lnTo>
                    <a:close/>
                    <a:moveTo>
                      <a:pt x="696" y="56"/>
                    </a:moveTo>
                    <a:cubicBezTo>
                      <a:pt x="718" y="56"/>
                      <a:pt x="737" y="74"/>
                      <a:pt x="737" y="96"/>
                    </a:cubicBezTo>
                    <a:cubicBezTo>
                      <a:pt x="737" y="119"/>
                      <a:pt x="718" y="137"/>
                      <a:pt x="696" y="137"/>
                    </a:cubicBezTo>
                    <a:cubicBezTo>
                      <a:pt x="674" y="137"/>
                      <a:pt x="656" y="119"/>
                      <a:pt x="656" y="96"/>
                    </a:cubicBezTo>
                    <a:cubicBezTo>
                      <a:pt x="656" y="74"/>
                      <a:pt x="674" y="56"/>
                      <a:pt x="696" y="56"/>
                    </a:cubicBezTo>
                    <a:close/>
                    <a:moveTo>
                      <a:pt x="93" y="212"/>
                    </a:moveTo>
                    <a:cubicBezTo>
                      <a:pt x="762" y="212"/>
                      <a:pt x="762" y="212"/>
                      <a:pt x="762" y="212"/>
                    </a:cubicBezTo>
                    <a:cubicBezTo>
                      <a:pt x="762" y="375"/>
                      <a:pt x="762" y="375"/>
                      <a:pt x="762" y="375"/>
                    </a:cubicBezTo>
                    <a:cubicBezTo>
                      <a:pt x="93" y="375"/>
                      <a:pt x="93" y="375"/>
                      <a:pt x="93" y="375"/>
                    </a:cubicBezTo>
                    <a:lnTo>
                      <a:pt x="93" y="212"/>
                    </a:lnTo>
                    <a:close/>
                    <a:moveTo>
                      <a:pt x="93" y="413"/>
                    </a:moveTo>
                    <a:cubicBezTo>
                      <a:pt x="762" y="413"/>
                      <a:pt x="762" y="413"/>
                      <a:pt x="762" y="413"/>
                    </a:cubicBezTo>
                    <a:cubicBezTo>
                      <a:pt x="762" y="576"/>
                      <a:pt x="762" y="576"/>
                      <a:pt x="762" y="576"/>
                    </a:cubicBezTo>
                    <a:cubicBezTo>
                      <a:pt x="93" y="576"/>
                      <a:pt x="93" y="576"/>
                      <a:pt x="93" y="576"/>
                    </a:cubicBezTo>
                    <a:lnTo>
                      <a:pt x="93" y="413"/>
                    </a:lnTo>
                    <a:close/>
                    <a:moveTo>
                      <a:pt x="93" y="614"/>
                    </a:moveTo>
                    <a:cubicBezTo>
                      <a:pt x="762" y="614"/>
                      <a:pt x="762" y="614"/>
                      <a:pt x="762" y="614"/>
                    </a:cubicBezTo>
                    <a:cubicBezTo>
                      <a:pt x="762" y="777"/>
                      <a:pt x="762" y="777"/>
                      <a:pt x="762" y="777"/>
                    </a:cubicBezTo>
                    <a:cubicBezTo>
                      <a:pt x="93" y="777"/>
                      <a:pt x="93" y="777"/>
                      <a:pt x="93" y="777"/>
                    </a:cubicBezTo>
                    <a:lnTo>
                      <a:pt x="93" y="6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98" tIns="34299" rIns="68598" bIns="3429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25">
                  <a:latin typeface="CiscoSansTT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996581" y="3632496"/>
              <a:ext cx="1428290" cy="163782"/>
              <a:chOff x="5996581" y="3632496"/>
              <a:chExt cx="1428290" cy="163782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5996581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6008087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8" name="Rounded Rectangle 357"/>
              <p:cNvSpPr/>
              <p:nvPr/>
            </p:nvSpPr>
            <p:spPr>
              <a:xfrm>
                <a:off x="6697257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708763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6" name="Rounded Rectangle 355"/>
              <p:cNvSpPr/>
              <p:nvPr/>
            </p:nvSpPr>
            <p:spPr>
              <a:xfrm>
                <a:off x="6522088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6533594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4" name="Rounded Rectangle 353"/>
              <p:cNvSpPr/>
              <p:nvPr/>
            </p:nvSpPr>
            <p:spPr>
              <a:xfrm>
                <a:off x="7047594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059100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2" name="Rounded Rectangle 351"/>
              <p:cNvSpPr/>
              <p:nvPr/>
            </p:nvSpPr>
            <p:spPr>
              <a:xfrm>
                <a:off x="6346919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6358425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0" name="Rounded Rectangle 349"/>
              <p:cNvSpPr/>
              <p:nvPr/>
            </p:nvSpPr>
            <p:spPr>
              <a:xfrm>
                <a:off x="6171750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6183256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48" name="Rounded Rectangle 347"/>
              <p:cNvSpPr/>
              <p:nvPr/>
            </p:nvSpPr>
            <p:spPr>
              <a:xfrm>
                <a:off x="6872426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6883932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46" name="Rounded Rectangle 345"/>
              <p:cNvSpPr/>
              <p:nvPr/>
            </p:nvSpPr>
            <p:spPr>
              <a:xfrm>
                <a:off x="7222763" y="3632496"/>
                <a:ext cx="202108" cy="163782"/>
              </a:xfrm>
              <a:prstGeom prst="roundRect">
                <a:avLst>
                  <a:gd name="adj" fmla="val 5011"/>
                </a:avLst>
              </a:prstGeom>
              <a:solidFill>
                <a:srgbClr val="34A3A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234269" y="3666894"/>
                <a:ext cx="180335" cy="1164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</p:grpSp>
        <p:grpSp>
          <p:nvGrpSpPr>
            <p:cNvPr id="253" name="Group 252"/>
            <p:cNvGrpSpPr/>
            <p:nvPr/>
          </p:nvGrpSpPr>
          <p:grpSpPr>
            <a:xfrm>
              <a:off x="6510385" y="3458739"/>
              <a:ext cx="397697" cy="30863"/>
              <a:chOff x="9170902" y="3086101"/>
              <a:chExt cx="691526" cy="45719"/>
            </a:xfrm>
          </p:grpSpPr>
          <p:sp>
            <p:nvSpPr>
              <p:cNvPr id="328" name="Isosceles Triangle 327"/>
              <p:cNvSpPr/>
              <p:nvPr/>
            </p:nvSpPr>
            <p:spPr>
              <a:xfrm rot="10800000">
                <a:off x="9170902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9" name="Isosceles Triangle 328"/>
              <p:cNvSpPr/>
              <p:nvPr/>
            </p:nvSpPr>
            <p:spPr>
              <a:xfrm rot="10800000">
                <a:off x="9259008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30" name="Isosceles Triangle 329"/>
              <p:cNvSpPr/>
              <p:nvPr/>
            </p:nvSpPr>
            <p:spPr>
              <a:xfrm rot="10800000">
                <a:off x="9347114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31" name="Isosceles Triangle 330"/>
              <p:cNvSpPr/>
              <p:nvPr/>
            </p:nvSpPr>
            <p:spPr>
              <a:xfrm rot="10800000">
                <a:off x="9435220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32" name="Isosceles Triangle 331"/>
              <p:cNvSpPr/>
              <p:nvPr/>
            </p:nvSpPr>
            <p:spPr>
              <a:xfrm rot="10800000">
                <a:off x="9523326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33" name="Isosceles Triangle 332"/>
              <p:cNvSpPr/>
              <p:nvPr/>
            </p:nvSpPr>
            <p:spPr>
              <a:xfrm rot="10800000">
                <a:off x="9611432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34" name="Isosceles Triangle 333"/>
              <p:cNvSpPr/>
              <p:nvPr/>
            </p:nvSpPr>
            <p:spPr>
              <a:xfrm rot="10800000">
                <a:off x="9699538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35" name="Isosceles Triangle 334"/>
              <p:cNvSpPr/>
              <p:nvPr/>
            </p:nvSpPr>
            <p:spPr>
              <a:xfrm rot="10800000">
                <a:off x="9787644" y="3086101"/>
                <a:ext cx="74784" cy="45719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  <a:tileRect/>
              </a:gradFill>
              <a:ln>
                <a:solidFill>
                  <a:srgbClr val="C9C1C4"/>
                </a:solidFill>
              </a:ln>
              <a:effectLst>
                <a:outerShdw blurRad="76200" dist="50800" dir="5400000" algn="ctr" rotWithShape="0">
                  <a:srgbClr val="000000">
                    <a:alpha val="2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  <a:latin typeface="CiscoSansTT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6532100" y="3484768"/>
              <a:ext cx="353536" cy="67968"/>
              <a:chOff x="9177339" y="3131344"/>
              <a:chExt cx="736658" cy="140494"/>
            </a:xfrm>
          </p:grpSpPr>
          <p:sp>
            <p:nvSpPr>
              <p:cNvPr id="320" name="Freeform 319"/>
              <p:cNvSpPr/>
              <p:nvPr/>
            </p:nvSpPr>
            <p:spPr>
              <a:xfrm>
                <a:off x="9177339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9282966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2" name="Freeform 321"/>
              <p:cNvSpPr/>
              <p:nvPr/>
            </p:nvSpPr>
            <p:spPr>
              <a:xfrm>
                <a:off x="9385924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3" name="Freeform 322"/>
              <p:cNvSpPr/>
              <p:nvPr/>
            </p:nvSpPr>
            <p:spPr>
              <a:xfrm>
                <a:off x="9494045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4" name="Freeform 323"/>
              <p:cNvSpPr/>
              <p:nvPr/>
            </p:nvSpPr>
            <p:spPr>
              <a:xfrm>
                <a:off x="9599672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5" name="Freeform 324"/>
              <p:cNvSpPr/>
              <p:nvPr/>
            </p:nvSpPr>
            <p:spPr>
              <a:xfrm>
                <a:off x="9702630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9808370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9913997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</p:grpSp>
        <p:grpSp>
          <p:nvGrpSpPr>
            <p:cNvPr id="302" name="Group 301"/>
            <p:cNvGrpSpPr/>
            <p:nvPr/>
          </p:nvGrpSpPr>
          <p:grpSpPr>
            <a:xfrm>
              <a:off x="6097833" y="3552473"/>
              <a:ext cx="1227373" cy="173752"/>
              <a:chOff x="9177339" y="3131344"/>
              <a:chExt cx="736658" cy="140494"/>
            </a:xfrm>
          </p:grpSpPr>
          <p:sp>
            <p:nvSpPr>
              <p:cNvPr id="312" name="Freeform 311"/>
              <p:cNvSpPr/>
              <p:nvPr/>
            </p:nvSpPr>
            <p:spPr>
              <a:xfrm>
                <a:off x="9177339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3" name="Freeform 312"/>
              <p:cNvSpPr/>
              <p:nvPr/>
            </p:nvSpPr>
            <p:spPr>
              <a:xfrm>
                <a:off x="9282966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4" name="Freeform 313"/>
              <p:cNvSpPr/>
              <p:nvPr/>
            </p:nvSpPr>
            <p:spPr>
              <a:xfrm>
                <a:off x="9385924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5" name="Freeform 314"/>
              <p:cNvSpPr/>
              <p:nvPr/>
            </p:nvSpPr>
            <p:spPr>
              <a:xfrm>
                <a:off x="9494045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6" name="Freeform 315"/>
              <p:cNvSpPr/>
              <p:nvPr/>
            </p:nvSpPr>
            <p:spPr>
              <a:xfrm>
                <a:off x="9599672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7" name="Freeform 316"/>
              <p:cNvSpPr/>
              <p:nvPr/>
            </p:nvSpPr>
            <p:spPr>
              <a:xfrm>
                <a:off x="9702630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8" name="Freeform 317"/>
              <p:cNvSpPr/>
              <p:nvPr/>
            </p:nvSpPr>
            <p:spPr>
              <a:xfrm>
                <a:off x="9808370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9913997" y="3131344"/>
                <a:ext cx="0" cy="140494"/>
              </a:xfrm>
              <a:custGeom>
                <a:avLst/>
                <a:gdLst>
                  <a:gd name="connsiteX0" fmla="*/ 0 w 0"/>
                  <a:gd name="connsiteY0" fmla="*/ 395287 h 395287"/>
                  <a:gd name="connsiteX1" fmla="*/ 0 w 0"/>
                  <a:gd name="connsiteY1" fmla="*/ 0 h 39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395287">
                    <a:moveTo>
                      <a:pt x="0" y="395287"/>
                    </a:move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C9C1C4"/>
                </a:solidFill>
                <a:head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  <a:latin typeface="CiscoSansTT Light"/>
                </a:endParaRPr>
              </a:p>
            </p:txBody>
          </p:sp>
        </p:grpSp>
        <p:cxnSp>
          <p:nvCxnSpPr>
            <p:cNvPr id="310" name="Straight Connector 309"/>
            <p:cNvCxnSpPr/>
            <p:nvPr/>
          </p:nvCxnSpPr>
          <p:spPr>
            <a:xfrm>
              <a:off x="6096370" y="3552473"/>
              <a:ext cx="1231060" cy="0"/>
            </a:xfrm>
            <a:prstGeom prst="line">
              <a:avLst/>
            </a:prstGeom>
            <a:noFill/>
            <a:ln w="9525">
              <a:solidFill>
                <a:srgbClr val="C9C1C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886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animBg="1"/>
      <p:bldP spid="213" grpId="0"/>
      <p:bldP spid="235" grpId="0" animBg="1"/>
      <p:bldP spid="23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ezoid 2"/>
          <p:cNvSpPr/>
          <p:nvPr/>
        </p:nvSpPr>
        <p:spPr>
          <a:xfrm>
            <a:off x="-1234404" y="3704479"/>
            <a:ext cx="11612813" cy="1499001"/>
          </a:xfrm>
          <a:prstGeom prst="trapezoid">
            <a:avLst>
              <a:gd name="adj" fmla="val 147102"/>
            </a:avLst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defTabSz="685640">
              <a:lnSpc>
                <a:spcPct val="90000"/>
              </a:lnSpc>
            </a:pPr>
            <a:endParaRPr lang="en-US" sz="1125" dirty="0">
              <a:solidFill>
                <a:prstClr val="white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36207" y="1672877"/>
            <a:ext cx="7638469" cy="2552282"/>
            <a:chOff x="12199661" y="1325880"/>
            <a:chExt cx="14876665" cy="4953176"/>
          </a:xfrm>
          <a:solidFill>
            <a:schemeClr val="accent5">
              <a:lumMod val="50000"/>
            </a:schemeClr>
          </a:solidFill>
        </p:grpSpPr>
        <p:sp>
          <p:nvSpPr>
            <p:cNvPr id="71" name="Rectangle 70"/>
            <p:cNvSpPr/>
            <p:nvPr/>
          </p:nvSpPr>
          <p:spPr>
            <a:xfrm>
              <a:off x="12199662" y="1325880"/>
              <a:ext cx="14876664" cy="49531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199661" y="1325880"/>
              <a:ext cx="14876665" cy="49531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" dirty="0">
                <a:solidFill>
                  <a:srgbClr val="FFFFFF"/>
                </a:solidFill>
                <a:latin typeface="CiscoSansTT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UCS</a:t>
            </a:r>
            <a:r>
              <a:rPr lang="en-US" dirty="0"/>
              <a:t> Mini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14" y="5203451"/>
            <a:ext cx="9144000" cy="79797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600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en-US" sz="600" dirty="0">
              <a:solidFill>
                <a:srgbClr val="FFFFFF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736207" y="1672849"/>
            <a:ext cx="763846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636791" y="1243898"/>
            <a:ext cx="3890611" cy="3419315"/>
            <a:chOff x="3501347" y="782442"/>
            <a:chExt cx="5186130" cy="4557898"/>
          </a:xfrm>
        </p:grpSpPr>
        <p:grpSp>
          <p:nvGrpSpPr>
            <p:cNvPr id="34" name="Group 33"/>
            <p:cNvGrpSpPr/>
            <p:nvPr/>
          </p:nvGrpSpPr>
          <p:grpSpPr>
            <a:xfrm>
              <a:off x="3501347" y="782442"/>
              <a:ext cx="5186130" cy="4557898"/>
              <a:chOff x="7608547" y="1014898"/>
              <a:chExt cx="5186130" cy="455789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608547" y="4197797"/>
                <a:ext cx="5186130" cy="1270047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noFill/>
              </a:ln>
              <a:effectLst>
                <a:softEdge rad="393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36" name="Mini Rack Picture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34660" y="1014898"/>
                <a:ext cx="4133905" cy="4557898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4987555" y="1292370"/>
              <a:ext cx="2213714" cy="414376"/>
              <a:chOff x="8949586" y="1537911"/>
              <a:chExt cx="2213714" cy="414376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8949586" y="1537911"/>
                <a:ext cx="2213714" cy="414376"/>
              </a:xfrm>
              <a:prstGeom prst="rect">
                <a:avLst/>
              </a:prstGeom>
              <a:solidFill>
                <a:srgbClr val="16161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9586" y="1752800"/>
                <a:ext cx="2213714" cy="197711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49586" y="1544261"/>
                <a:ext cx="2213714" cy="197711"/>
              </a:xfrm>
              <a:prstGeom prst="rect">
                <a:avLst/>
              </a:prstGeom>
            </p:spPr>
          </p:pic>
        </p:grpSp>
      </p:grpSp>
      <p:sp>
        <p:nvSpPr>
          <p:cNvPr id="31" name="Freeform 30"/>
          <p:cNvSpPr/>
          <p:nvPr/>
        </p:nvSpPr>
        <p:spPr>
          <a:xfrm>
            <a:off x="2820393" y="1633414"/>
            <a:ext cx="3787854" cy="1405984"/>
          </a:xfrm>
          <a:custGeom>
            <a:avLst/>
            <a:gdLst>
              <a:gd name="connsiteX0" fmla="*/ 0 w 4330700"/>
              <a:gd name="connsiteY0" fmla="*/ 838200 h 1511300"/>
              <a:gd name="connsiteX1" fmla="*/ 4330700 w 4330700"/>
              <a:gd name="connsiteY1" fmla="*/ 0 h 1511300"/>
              <a:gd name="connsiteX2" fmla="*/ 4330700 w 4330700"/>
              <a:gd name="connsiteY2" fmla="*/ 419100 h 1511300"/>
              <a:gd name="connsiteX3" fmla="*/ 1955800 w 4330700"/>
              <a:gd name="connsiteY3" fmla="*/ 1511300 h 1511300"/>
              <a:gd name="connsiteX4" fmla="*/ 0 w 4330700"/>
              <a:gd name="connsiteY4" fmla="*/ 838200 h 1511300"/>
              <a:gd name="connsiteX0" fmla="*/ 0 w 3967843"/>
              <a:gd name="connsiteY0" fmla="*/ 1520371 h 1520371"/>
              <a:gd name="connsiteX1" fmla="*/ 3967843 w 3967843"/>
              <a:gd name="connsiteY1" fmla="*/ 0 h 1520371"/>
              <a:gd name="connsiteX2" fmla="*/ 3967843 w 3967843"/>
              <a:gd name="connsiteY2" fmla="*/ 419100 h 1520371"/>
              <a:gd name="connsiteX3" fmla="*/ 1592943 w 3967843"/>
              <a:gd name="connsiteY3" fmla="*/ 1511300 h 1520371"/>
              <a:gd name="connsiteX4" fmla="*/ 0 w 3967843"/>
              <a:gd name="connsiteY4" fmla="*/ 1520371 h 1520371"/>
              <a:gd name="connsiteX0" fmla="*/ 0 w 3967843"/>
              <a:gd name="connsiteY0" fmla="*/ 1520371 h 2237014"/>
              <a:gd name="connsiteX1" fmla="*/ 3967843 w 3967843"/>
              <a:gd name="connsiteY1" fmla="*/ 0 h 2237014"/>
              <a:gd name="connsiteX2" fmla="*/ 3967843 w 3967843"/>
              <a:gd name="connsiteY2" fmla="*/ 419100 h 2237014"/>
              <a:gd name="connsiteX3" fmla="*/ 1926771 w 3967843"/>
              <a:gd name="connsiteY3" fmla="*/ 2237014 h 2237014"/>
              <a:gd name="connsiteX4" fmla="*/ 0 w 3967843"/>
              <a:gd name="connsiteY4" fmla="*/ 1520371 h 2237014"/>
              <a:gd name="connsiteX0" fmla="*/ 0 w 3982357"/>
              <a:gd name="connsiteY0" fmla="*/ 1215571 h 2237014"/>
              <a:gd name="connsiteX1" fmla="*/ 3982357 w 3982357"/>
              <a:gd name="connsiteY1" fmla="*/ 0 h 2237014"/>
              <a:gd name="connsiteX2" fmla="*/ 3982357 w 3982357"/>
              <a:gd name="connsiteY2" fmla="*/ 419100 h 2237014"/>
              <a:gd name="connsiteX3" fmla="*/ 1941285 w 3982357"/>
              <a:gd name="connsiteY3" fmla="*/ 2237014 h 2237014"/>
              <a:gd name="connsiteX4" fmla="*/ 0 w 3982357"/>
              <a:gd name="connsiteY4" fmla="*/ 1215571 h 2237014"/>
              <a:gd name="connsiteX0" fmla="*/ 0 w 3982357"/>
              <a:gd name="connsiteY0" fmla="*/ 1215571 h 1874157"/>
              <a:gd name="connsiteX1" fmla="*/ 3982357 w 3982357"/>
              <a:gd name="connsiteY1" fmla="*/ 0 h 1874157"/>
              <a:gd name="connsiteX2" fmla="*/ 3982357 w 3982357"/>
              <a:gd name="connsiteY2" fmla="*/ 419100 h 1874157"/>
              <a:gd name="connsiteX3" fmla="*/ 1941285 w 3982357"/>
              <a:gd name="connsiteY3" fmla="*/ 1874157 h 1874157"/>
              <a:gd name="connsiteX4" fmla="*/ 0 w 3982357"/>
              <a:gd name="connsiteY4" fmla="*/ 1215571 h 1874157"/>
              <a:gd name="connsiteX0" fmla="*/ 0 w 5049157"/>
              <a:gd name="connsiteY0" fmla="*/ 1202871 h 1874157"/>
              <a:gd name="connsiteX1" fmla="*/ 5049157 w 5049157"/>
              <a:gd name="connsiteY1" fmla="*/ 0 h 1874157"/>
              <a:gd name="connsiteX2" fmla="*/ 5049157 w 5049157"/>
              <a:gd name="connsiteY2" fmla="*/ 419100 h 1874157"/>
              <a:gd name="connsiteX3" fmla="*/ 3008085 w 5049157"/>
              <a:gd name="connsiteY3" fmla="*/ 1874157 h 1874157"/>
              <a:gd name="connsiteX4" fmla="*/ 0 w 5049157"/>
              <a:gd name="connsiteY4" fmla="*/ 1202871 h 1874157"/>
              <a:gd name="connsiteX0" fmla="*/ 0 w 5049157"/>
              <a:gd name="connsiteY0" fmla="*/ 1202871 h 1874157"/>
              <a:gd name="connsiteX1" fmla="*/ 5049157 w 5049157"/>
              <a:gd name="connsiteY1" fmla="*/ 0 h 1874157"/>
              <a:gd name="connsiteX2" fmla="*/ 5049157 w 5049157"/>
              <a:gd name="connsiteY2" fmla="*/ 419100 h 1874157"/>
              <a:gd name="connsiteX3" fmla="*/ 2030185 w 5049157"/>
              <a:gd name="connsiteY3" fmla="*/ 1874157 h 1874157"/>
              <a:gd name="connsiteX4" fmla="*/ 0 w 5049157"/>
              <a:gd name="connsiteY4" fmla="*/ 1202871 h 187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9157" h="1874157">
                <a:moveTo>
                  <a:pt x="0" y="1202871"/>
                </a:moveTo>
                <a:lnTo>
                  <a:pt x="5049157" y="0"/>
                </a:lnTo>
                <a:lnTo>
                  <a:pt x="5049157" y="419100"/>
                </a:lnTo>
                <a:lnTo>
                  <a:pt x="2030185" y="1874157"/>
                </a:lnTo>
                <a:lnTo>
                  <a:pt x="0" y="1202871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34000"/>
                </a:schemeClr>
              </a:gs>
              <a:gs pos="71000">
                <a:srgbClr val="33828D">
                  <a:alpha val="30000"/>
                </a:srgbClr>
              </a:gs>
              <a:gs pos="100000">
                <a:schemeClr val="accent5">
                  <a:alpha val="0"/>
                </a:schemeClr>
              </a:gs>
            </a:gsLst>
            <a:lin ang="6600000" scaled="0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defTabSz="685726">
              <a:lnSpc>
                <a:spcPct val="90000"/>
              </a:lnSpc>
            </a:pPr>
            <a:endParaRPr lang="en-US" sz="1125">
              <a:solidFill>
                <a:prstClr val="white"/>
              </a:solidFill>
              <a:latin typeface="CiscoSansTT Light"/>
            </a:endParaRPr>
          </a:p>
        </p:txBody>
      </p:sp>
      <p:pic>
        <p:nvPicPr>
          <p:cNvPr id="32" name="6248 FI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6040" y="2408143"/>
            <a:ext cx="3429900" cy="900624"/>
          </a:xfrm>
          <a:prstGeom prst="rect">
            <a:avLst/>
          </a:prstGeom>
          <a:effectLst>
            <a:outerShdw blurRad="622300" dist="38100" algn="l" rotWithShape="0">
              <a:prstClr val="black">
                <a:alpha val="74000"/>
              </a:prstClr>
            </a:outerShdw>
          </a:effectLst>
        </p:spPr>
      </p:pic>
      <p:sp>
        <p:nvSpPr>
          <p:cNvPr id="51" name="Rectangle 50"/>
          <p:cNvSpPr/>
          <p:nvPr/>
        </p:nvSpPr>
        <p:spPr>
          <a:xfrm>
            <a:off x="6615425" y="1626418"/>
            <a:ext cx="1646375" cy="309531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 w="25400" cap="flat" cmpd="sng">
            <a:solidFill>
              <a:srgbClr val="88D9D7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289318"/>
            <a:endParaRPr lang="en-US" sz="825" dirty="0">
              <a:solidFill>
                <a:schemeClr val="bg1"/>
              </a:solidFill>
              <a:ea typeface="Arial" pitchFamily="-107" charset="0"/>
              <a:cs typeface="Arial" pitchFamily="-107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6144" y="1972557"/>
            <a:ext cx="1112276" cy="624017"/>
            <a:chOff x="-2233354" y="1293917"/>
            <a:chExt cx="1794005" cy="831806"/>
          </a:xfrm>
        </p:grpSpPr>
        <p:sp>
          <p:nvSpPr>
            <p:cNvPr id="23" name="TextBox 22"/>
            <p:cNvSpPr txBox="1"/>
            <p:nvPr/>
          </p:nvSpPr>
          <p:spPr>
            <a:xfrm>
              <a:off x="-2233354" y="1293917"/>
              <a:ext cx="1794005" cy="56616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>
              <a:defPPr>
                <a:defRPr lang="en-US"/>
              </a:defPPr>
              <a:lvl1pPr lvl="0" defTabSz="8001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defRPr sz="1100">
                  <a:solidFill>
                    <a:srgbClr val="FFFFFF"/>
                  </a:solidFill>
                  <a:latin typeface="+mj-lt"/>
                </a:defRPr>
              </a:lvl1pPr>
            </a:lstStyle>
            <a:p>
              <a:pPr algn="ctr"/>
              <a:r>
                <a:rPr lang="en-US" sz="1200" dirty="0">
                  <a:latin typeface="CiscoSansTT ExtraLight"/>
                </a:rPr>
                <a:t>6248 Fabric Interconnects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2118825" y="1892958"/>
              <a:ext cx="15479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-1344867" y="1897804"/>
              <a:ext cx="0" cy="227919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96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4.44444E-6 L 0.31268 4.44444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3108 3.33333E-6 L 5.55556E-7 3.33333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rapezoid 72"/>
          <p:cNvSpPr/>
          <p:nvPr/>
        </p:nvSpPr>
        <p:spPr>
          <a:xfrm>
            <a:off x="-1234404" y="3704479"/>
            <a:ext cx="11612813" cy="1499001"/>
          </a:xfrm>
          <a:prstGeom prst="trapezoid">
            <a:avLst>
              <a:gd name="adj" fmla="val 147102"/>
            </a:avLst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defTabSz="685640">
              <a:lnSpc>
                <a:spcPct val="90000"/>
              </a:lnSpc>
            </a:pPr>
            <a:endParaRPr lang="en-US" sz="1125" dirty="0">
              <a:solidFill>
                <a:prstClr val="white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736207" y="1684600"/>
            <a:ext cx="7638469" cy="2172746"/>
            <a:chOff x="12199661" y="856785"/>
            <a:chExt cx="14876665" cy="5422274"/>
          </a:xfrm>
          <a:solidFill>
            <a:schemeClr val="accent5">
              <a:lumMod val="50000"/>
            </a:schemeClr>
          </a:solidFill>
        </p:grpSpPr>
        <p:sp>
          <p:nvSpPr>
            <p:cNvPr id="76" name="Rectangle 75"/>
            <p:cNvSpPr/>
            <p:nvPr/>
          </p:nvSpPr>
          <p:spPr>
            <a:xfrm>
              <a:off x="12199662" y="1325880"/>
              <a:ext cx="14876664" cy="495317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" dirty="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199661" y="856785"/>
              <a:ext cx="14876665" cy="542227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5" dirty="0">
                <a:solidFill>
                  <a:srgbClr val="FFFFFF"/>
                </a:solidFill>
                <a:latin typeface="CiscoSansTT Light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 rot="10800000" flipV="1">
            <a:off x="14" y="5203451"/>
            <a:ext cx="9144000" cy="797971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600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5" rIns="68568" bIns="34285" rtlCol="0" anchor="ctr"/>
          <a:lstStyle/>
          <a:p>
            <a:pPr algn="ctr"/>
            <a:endParaRPr lang="en-US" sz="6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UCS</a:t>
            </a:r>
            <a:r>
              <a:rPr lang="en-US" dirty="0"/>
              <a:t> Mini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736207" y="1687263"/>
            <a:ext cx="763846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496213" y="1258332"/>
            <a:ext cx="3890611" cy="3419315"/>
            <a:chOff x="7608547" y="1014898"/>
            <a:chExt cx="5186130" cy="4557898"/>
          </a:xfrm>
        </p:grpSpPr>
        <p:sp>
          <p:nvSpPr>
            <p:cNvPr id="29" name="Oval 28"/>
            <p:cNvSpPr/>
            <p:nvPr/>
          </p:nvSpPr>
          <p:spPr>
            <a:xfrm>
              <a:off x="7608547" y="4197797"/>
              <a:ext cx="5186130" cy="1270047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noFill/>
            </a:ln>
            <a:effectLst>
              <a:softEdge rad="393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30" name="Mini Rack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4660" y="1014898"/>
              <a:ext cx="4133905" cy="4557898"/>
            </a:xfrm>
            <a:prstGeom prst="rect">
              <a:avLst/>
            </a:prstGeom>
          </p:spPr>
        </p:pic>
      </p:grpSp>
      <p:sp>
        <p:nvSpPr>
          <p:cNvPr id="46" name="Freeform 45"/>
          <p:cNvSpPr/>
          <p:nvPr/>
        </p:nvSpPr>
        <p:spPr>
          <a:xfrm>
            <a:off x="3544675" y="1978349"/>
            <a:ext cx="3061860" cy="2394936"/>
          </a:xfrm>
          <a:custGeom>
            <a:avLst/>
            <a:gdLst>
              <a:gd name="connsiteX0" fmla="*/ 0 w 4330700"/>
              <a:gd name="connsiteY0" fmla="*/ 838200 h 1511300"/>
              <a:gd name="connsiteX1" fmla="*/ 4330700 w 4330700"/>
              <a:gd name="connsiteY1" fmla="*/ 0 h 1511300"/>
              <a:gd name="connsiteX2" fmla="*/ 4330700 w 4330700"/>
              <a:gd name="connsiteY2" fmla="*/ 419100 h 1511300"/>
              <a:gd name="connsiteX3" fmla="*/ 1955800 w 4330700"/>
              <a:gd name="connsiteY3" fmla="*/ 1511300 h 1511300"/>
              <a:gd name="connsiteX4" fmla="*/ 0 w 4330700"/>
              <a:gd name="connsiteY4" fmla="*/ 838200 h 1511300"/>
              <a:gd name="connsiteX0" fmla="*/ 0 w 3967843"/>
              <a:gd name="connsiteY0" fmla="*/ 1520371 h 1520371"/>
              <a:gd name="connsiteX1" fmla="*/ 3967843 w 3967843"/>
              <a:gd name="connsiteY1" fmla="*/ 0 h 1520371"/>
              <a:gd name="connsiteX2" fmla="*/ 3967843 w 3967843"/>
              <a:gd name="connsiteY2" fmla="*/ 419100 h 1520371"/>
              <a:gd name="connsiteX3" fmla="*/ 1592943 w 3967843"/>
              <a:gd name="connsiteY3" fmla="*/ 1511300 h 1520371"/>
              <a:gd name="connsiteX4" fmla="*/ 0 w 3967843"/>
              <a:gd name="connsiteY4" fmla="*/ 1520371 h 1520371"/>
              <a:gd name="connsiteX0" fmla="*/ 0 w 3967843"/>
              <a:gd name="connsiteY0" fmla="*/ 1520371 h 2237014"/>
              <a:gd name="connsiteX1" fmla="*/ 3967843 w 3967843"/>
              <a:gd name="connsiteY1" fmla="*/ 0 h 2237014"/>
              <a:gd name="connsiteX2" fmla="*/ 3967843 w 3967843"/>
              <a:gd name="connsiteY2" fmla="*/ 419100 h 2237014"/>
              <a:gd name="connsiteX3" fmla="*/ 1926771 w 3967843"/>
              <a:gd name="connsiteY3" fmla="*/ 2237014 h 2237014"/>
              <a:gd name="connsiteX4" fmla="*/ 0 w 3967843"/>
              <a:gd name="connsiteY4" fmla="*/ 1520371 h 2237014"/>
              <a:gd name="connsiteX0" fmla="*/ 0 w 3982357"/>
              <a:gd name="connsiteY0" fmla="*/ 1215571 h 2237014"/>
              <a:gd name="connsiteX1" fmla="*/ 3982357 w 3982357"/>
              <a:gd name="connsiteY1" fmla="*/ 0 h 2237014"/>
              <a:gd name="connsiteX2" fmla="*/ 3982357 w 3982357"/>
              <a:gd name="connsiteY2" fmla="*/ 419100 h 2237014"/>
              <a:gd name="connsiteX3" fmla="*/ 1941285 w 3982357"/>
              <a:gd name="connsiteY3" fmla="*/ 2237014 h 2237014"/>
              <a:gd name="connsiteX4" fmla="*/ 0 w 3982357"/>
              <a:gd name="connsiteY4" fmla="*/ 1215571 h 2237014"/>
              <a:gd name="connsiteX0" fmla="*/ 0 w 3982357"/>
              <a:gd name="connsiteY0" fmla="*/ 1215571 h 1874157"/>
              <a:gd name="connsiteX1" fmla="*/ 3982357 w 3982357"/>
              <a:gd name="connsiteY1" fmla="*/ 0 h 1874157"/>
              <a:gd name="connsiteX2" fmla="*/ 3982357 w 3982357"/>
              <a:gd name="connsiteY2" fmla="*/ 419100 h 1874157"/>
              <a:gd name="connsiteX3" fmla="*/ 1941285 w 3982357"/>
              <a:gd name="connsiteY3" fmla="*/ 1874157 h 1874157"/>
              <a:gd name="connsiteX4" fmla="*/ 0 w 3982357"/>
              <a:gd name="connsiteY4" fmla="*/ 1215571 h 1874157"/>
              <a:gd name="connsiteX0" fmla="*/ 0 w 3982357"/>
              <a:gd name="connsiteY0" fmla="*/ 1215571 h 1874157"/>
              <a:gd name="connsiteX1" fmla="*/ 3982357 w 3982357"/>
              <a:gd name="connsiteY1" fmla="*/ 0 h 1874157"/>
              <a:gd name="connsiteX2" fmla="*/ 3967117 w 3982357"/>
              <a:gd name="connsiteY2" fmla="*/ 784860 h 1874157"/>
              <a:gd name="connsiteX3" fmla="*/ 1941285 w 3982357"/>
              <a:gd name="connsiteY3" fmla="*/ 1874157 h 1874157"/>
              <a:gd name="connsiteX4" fmla="*/ 0 w 3982357"/>
              <a:gd name="connsiteY4" fmla="*/ 1215571 h 1874157"/>
              <a:gd name="connsiteX0" fmla="*/ 0 w 5308237"/>
              <a:gd name="connsiteY0" fmla="*/ 1314631 h 1874157"/>
              <a:gd name="connsiteX1" fmla="*/ 5308237 w 5308237"/>
              <a:gd name="connsiteY1" fmla="*/ 0 h 1874157"/>
              <a:gd name="connsiteX2" fmla="*/ 5292997 w 5308237"/>
              <a:gd name="connsiteY2" fmla="*/ 784860 h 1874157"/>
              <a:gd name="connsiteX3" fmla="*/ 3267165 w 5308237"/>
              <a:gd name="connsiteY3" fmla="*/ 1874157 h 1874157"/>
              <a:gd name="connsiteX4" fmla="*/ 0 w 5308237"/>
              <a:gd name="connsiteY4" fmla="*/ 1314631 h 1874157"/>
              <a:gd name="connsiteX0" fmla="*/ 0 w 5308237"/>
              <a:gd name="connsiteY0" fmla="*/ 1314631 h 3062877"/>
              <a:gd name="connsiteX1" fmla="*/ 5308237 w 5308237"/>
              <a:gd name="connsiteY1" fmla="*/ 0 h 3062877"/>
              <a:gd name="connsiteX2" fmla="*/ 5292997 w 5308237"/>
              <a:gd name="connsiteY2" fmla="*/ 784860 h 3062877"/>
              <a:gd name="connsiteX3" fmla="*/ 2931885 w 5308237"/>
              <a:gd name="connsiteY3" fmla="*/ 3062877 h 3062877"/>
              <a:gd name="connsiteX4" fmla="*/ 0 w 5308237"/>
              <a:gd name="connsiteY4" fmla="*/ 1314631 h 3062877"/>
              <a:gd name="connsiteX0" fmla="*/ 0 w 4081417"/>
              <a:gd name="connsiteY0" fmla="*/ 1413691 h 3062877"/>
              <a:gd name="connsiteX1" fmla="*/ 4081417 w 4081417"/>
              <a:gd name="connsiteY1" fmla="*/ 0 h 3062877"/>
              <a:gd name="connsiteX2" fmla="*/ 4066177 w 4081417"/>
              <a:gd name="connsiteY2" fmla="*/ 784860 h 3062877"/>
              <a:gd name="connsiteX3" fmla="*/ 1705065 w 4081417"/>
              <a:gd name="connsiteY3" fmla="*/ 3062877 h 3062877"/>
              <a:gd name="connsiteX4" fmla="*/ 0 w 4081417"/>
              <a:gd name="connsiteY4" fmla="*/ 1413691 h 3062877"/>
              <a:gd name="connsiteX0" fmla="*/ 0 w 4081417"/>
              <a:gd name="connsiteY0" fmla="*/ 1413691 h 3192417"/>
              <a:gd name="connsiteX1" fmla="*/ 4081417 w 4081417"/>
              <a:gd name="connsiteY1" fmla="*/ 0 h 3192417"/>
              <a:gd name="connsiteX2" fmla="*/ 4066177 w 4081417"/>
              <a:gd name="connsiteY2" fmla="*/ 784860 h 3192417"/>
              <a:gd name="connsiteX3" fmla="*/ 2909025 w 4081417"/>
              <a:gd name="connsiteY3" fmla="*/ 3192417 h 3192417"/>
              <a:gd name="connsiteX4" fmla="*/ 0 w 4081417"/>
              <a:gd name="connsiteY4" fmla="*/ 1413691 h 319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417" h="3192417">
                <a:moveTo>
                  <a:pt x="0" y="1413691"/>
                </a:moveTo>
                <a:lnTo>
                  <a:pt x="4081417" y="0"/>
                </a:lnTo>
                <a:lnTo>
                  <a:pt x="4066177" y="784860"/>
                </a:lnTo>
                <a:lnTo>
                  <a:pt x="2909025" y="3192417"/>
                </a:lnTo>
                <a:lnTo>
                  <a:pt x="0" y="1413691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34000"/>
                </a:schemeClr>
              </a:gs>
              <a:gs pos="8000">
                <a:srgbClr val="33828D">
                  <a:alpha val="30000"/>
                </a:srgbClr>
              </a:gs>
              <a:gs pos="100000">
                <a:schemeClr val="accent5">
                  <a:alpha val="0"/>
                </a:schemeClr>
              </a:gs>
            </a:gsLst>
            <a:lin ang="6600000" scaled="0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defTabSz="685726">
              <a:lnSpc>
                <a:spcPct val="90000"/>
              </a:lnSpc>
            </a:pPr>
            <a:endParaRPr lang="en-US" sz="1125">
              <a:solidFill>
                <a:prstClr val="white"/>
              </a:solidFill>
              <a:latin typeface="CiscoSansTT Light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3825" y="3028277"/>
            <a:ext cx="2456272" cy="1325558"/>
          </a:xfrm>
          <a:prstGeom prst="rect">
            <a:avLst/>
          </a:prstGeom>
          <a:effectLst>
            <a:outerShdw blurRad="622300" dist="38100" algn="l" rotWithShape="0">
              <a:prstClr val="black">
                <a:alpha val="74000"/>
              </a:prstClr>
            </a:outerShdw>
          </a:effectLst>
        </p:spPr>
      </p:pic>
      <p:sp>
        <p:nvSpPr>
          <p:cNvPr id="48" name="UCS Mini Label Text Box"/>
          <p:cNvSpPr txBox="1"/>
          <p:nvPr/>
        </p:nvSpPr>
        <p:spPr>
          <a:xfrm>
            <a:off x="3463825" y="4433480"/>
            <a:ext cx="2456272" cy="392529"/>
          </a:xfrm>
          <a:prstGeom prst="rect">
            <a:avLst/>
          </a:prstGeom>
          <a:noFill/>
        </p:spPr>
        <p:txBody>
          <a:bodyPr wrap="square" lIns="68565" tIns="34283" rIns="68565" bIns="34283" rtlCol="0">
            <a:spAutoFit/>
          </a:bodyPr>
          <a:lstStyle/>
          <a:p>
            <a:pPr algn="ctr"/>
            <a:r>
              <a:rPr lang="en-US" sz="2101" dirty="0">
                <a:solidFill>
                  <a:schemeClr val="bg1"/>
                </a:solidFill>
              </a:rPr>
              <a:t>UCS Mini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613707" y="1744905"/>
            <a:ext cx="1648073" cy="974351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 w="25400" cap="flat" cmpd="sng">
            <a:solidFill>
              <a:srgbClr val="88D9D7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289318"/>
            <a:endParaRPr lang="en-US" sz="825" dirty="0">
              <a:solidFill>
                <a:schemeClr val="bg1"/>
              </a:solidFill>
              <a:ea typeface="Arial" pitchFamily="-107" charset="0"/>
              <a:cs typeface="Arial" pitchFamily="-107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978" y="2251404"/>
            <a:ext cx="1856753" cy="467518"/>
          </a:xfrm>
          <a:prstGeom prst="rect">
            <a:avLst/>
          </a:prstGeom>
          <a:effectLst>
            <a:outerShdw blurRad="622300" dist="38100" algn="l" rotWithShape="0">
              <a:prstClr val="black">
                <a:alpha val="74000"/>
              </a:prstClr>
            </a:outerShdw>
          </a:effectLst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1145" y="3020159"/>
            <a:ext cx="2299908" cy="1332327"/>
          </a:xfrm>
          <a:prstGeom prst="rect">
            <a:avLst/>
          </a:prstGeom>
          <a:effectLst>
            <a:outerShdw blurRad="622300" dist="38100" algn="l" rotWithShape="0">
              <a:prstClr val="black">
                <a:alpha val="74000"/>
              </a:prstClr>
            </a:outerShdw>
          </a:effectLst>
        </p:spPr>
      </p:pic>
      <p:sp>
        <p:nvSpPr>
          <p:cNvPr id="55" name="Rectangle 54"/>
          <p:cNvSpPr/>
          <p:nvPr/>
        </p:nvSpPr>
        <p:spPr>
          <a:xfrm rot="16200000">
            <a:off x="3161145" y="3412292"/>
            <a:ext cx="1024359" cy="246503"/>
          </a:xfrm>
          <a:prstGeom prst="rect">
            <a:avLst/>
          </a:prstGeom>
          <a:solidFill>
            <a:schemeClr val="accent1">
              <a:lumMod val="50000"/>
              <a:alpha val="36000"/>
            </a:schemeClr>
          </a:solidFill>
          <a:ln w="25400" cap="flat" cmpd="sng">
            <a:solidFill>
              <a:srgbClr val="88D9D7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289318"/>
            <a:endParaRPr lang="en-US" sz="825" dirty="0">
              <a:solidFill>
                <a:schemeClr val="bg1"/>
              </a:solidFill>
              <a:ea typeface="Arial" pitchFamily="-107" charset="0"/>
              <a:cs typeface="Arial" pitchFamily="-107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3353376" y="2558438"/>
            <a:ext cx="196717" cy="1015083"/>
          </a:xfrm>
          <a:custGeom>
            <a:avLst/>
            <a:gdLst>
              <a:gd name="connsiteX0" fmla="*/ 0 w 1023938"/>
              <a:gd name="connsiteY0" fmla="*/ 0 h 1514475"/>
              <a:gd name="connsiteX1" fmla="*/ 0 w 1023938"/>
              <a:gd name="connsiteY1" fmla="*/ 1514475 h 1514475"/>
              <a:gd name="connsiteX2" fmla="*/ 1023938 w 1023938"/>
              <a:gd name="connsiteY2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3938" h="1514475">
                <a:moveTo>
                  <a:pt x="0" y="0"/>
                </a:moveTo>
                <a:lnTo>
                  <a:pt x="0" y="1514475"/>
                </a:lnTo>
                <a:lnTo>
                  <a:pt x="1023938" y="1514475"/>
                </a:lnTo>
              </a:path>
            </a:pathLst>
          </a:custGeom>
          <a:ln>
            <a:solidFill>
              <a:srgbClr val="88D9D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350"/>
          </a:p>
        </p:txBody>
      </p:sp>
      <p:grpSp>
        <p:nvGrpSpPr>
          <p:cNvPr id="60" name="Group 59"/>
          <p:cNvGrpSpPr/>
          <p:nvPr/>
        </p:nvGrpSpPr>
        <p:grpSpPr>
          <a:xfrm>
            <a:off x="736201" y="1687285"/>
            <a:ext cx="2238445" cy="3330909"/>
            <a:chOff x="981326" y="1354261"/>
            <a:chExt cx="2983816" cy="4440055"/>
          </a:xfrm>
        </p:grpSpPr>
        <p:sp>
          <p:nvSpPr>
            <p:cNvPr id="61" name="Rectangle 60"/>
            <p:cNvSpPr/>
            <p:nvPr/>
          </p:nvSpPr>
          <p:spPr>
            <a:xfrm>
              <a:off x="981326" y="1354261"/>
              <a:ext cx="2983816" cy="4440055"/>
            </a:xfrm>
            <a:prstGeom prst="rect">
              <a:avLst/>
            </a:prstGeom>
            <a:gradFill>
              <a:gsLst>
                <a:gs pos="12000">
                  <a:schemeClr val="accent5">
                    <a:lumMod val="50000"/>
                  </a:schemeClr>
                </a:gs>
                <a:gs pos="68000">
                  <a:schemeClr val="accent5"/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600" dirty="0">
                <a:solidFill>
                  <a:srgbClr val="FFFFFF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87881" y="1386046"/>
              <a:ext cx="2977261" cy="770545"/>
            </a:xfrm>
            <a:prstGeom prst="rect">
              <a:avLst/>
            </a:prstGeom>
            <a:solidFill>
              <a:schemeClr val="accent6">
                <a:alpha val="52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defTabSz="685640">
                <a:lnSpc>
                  <a:spcPct val="90000"/>
                </a:lnSpc>
              </a:pPr>
              <a:endParaRPr lang="en-US" sz="1125" dirty="0">
                <a:solidFill>
                  <a:prstClr val="white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81326" y="1380637"/>
              <a:ext cx="2930964" cy="787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4708"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+mj-lt"/>
                </a:rPr>
                <a:t>New architectural entry point for Unified Computing at 1~15 server scale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95516" y="2194143"/>
              <a:ext cx="2899322" cy="566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+mj-lt"/>
                </a:rPr>
                <a:t>Full Power </a:t>
              </a:r>
              <a:r>
                <a:rPr lang="en-US" sz="1200" dirty="0" err="1">
                  <a:solidFill>
                    <a:srgbClr val="FFFFFF"/>
                  </a:solidFill>
                  <a:latin typeface="+mj-lt"/>
                </a:rPr>
                <a:t>UCS</a:t>
              </a:r>
              <a:r>
                <a:rPr lang="en-US" sz="1200" dirty="0">
                  <a:solidFill>
                    <a:srgbClr val="FFFFFF"/>
                  </a:solidFill>
                  <a:latin typeface="+mj-lt"/>
                </a:rPr>
                <a:t> in </a:t>
              </a:r>
              <a:br>
                <a:rPr lang="en-US" sz="1200" dirty="0">
                  <a:solidFill>
                    <a:srgbClr val="FFFFFF"/>
                  </a:solidFill>
                  <a:latin typeface="+mj-lt"/>
                </a:rPr>
              </a:br>
              <a:r>
                <a:rPr lang="en-US" sz="1200" dirty="0">
                  <a:solidFill>
                    <a:srgbClr val="FFFFFF"/>
                  </a:solidFill>
                  <a:latin typeface="+mj-lt"/>
                </a:rPr>
                <a:t>an all-in-one package: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95515" y="2721617"/>
              <a:ext cx="2969627" cy="844331"/>
            </a:xfrm>
            <a:prstGeom prst="rect">
              <a:avLst/>
            </a:prstGeom>
          </p:spPr>
          <p:txBody>
            <a:bodyPr wrap="square" lIns="68589" tIns="34295" rIns="68589" bIns="34295">
              <a:noAutofit/>
            </a:bodyPr>
            <a:lstStyle/>
            <a:p>
              <a:pPr marL="126205" indent="-126205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125" dirty="0">
                  <a:solidFill>
                    <a:srgbClr val="FFFFFF"/>
                  </a:solidFill>
                  <a:latin typeface="+mj-lt"/>
                </a:rPr>
                <a:t>Compute</a:t>
              </a:r>
            </a:p>
            <a:p>
              <a:pPr marL="126205" indent="-126205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125" dirty="0">
                  <a:solidFill>
                    <a:srgbClr val="FFFFFF"/>
                  </a:solidFill>
                  <a:latin typeface="+mj-lt"/>
                </a:rPr>
                <a:t>Networking</a:t>
              </a:r>
            </a:p>
            <a:p>
              <a:pPr marL="126205" indent="-126205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125" dirty="0" err="1">
                  <a:solidFill>
                    <a:srgbClr val="FFFFFF"/>
                  </a:solidFill>
                  <a:latin typeface="+mj-lt"/>
                </a:rPr>
                <a:t>UCS</a:t>
              </a:r>
              <a:r>
                <a:rPr lang="en-US" sz="1125" dirty="0">
                  <a:solidFill>
                    <a:srgbClr val="FFFFFF"/>
                  </a:solidFill>
                  <a:latin typeface="+mj-lt"/>
                </a:rPr>
                <a:t> Manager</a:t>
              </a:r>
            </a:p>
            <a:p>
              <a:pPr marL="126205" indent="-126205">
                <a:lnSpc>
                  <a:spcPct val="90000"/>
                </a:lnSpc>
                <a:spcAft>
                  <a:spcPts val="45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125" dirty="0">
                  <a:solidFill>
                    <a:srgbClr val="FFFFFF"/>
                  </a:solidFill>
                  <a:latin typeface="+mj-lt"/>
                </a:rPr>
                <a:t>Standard UCS Blades / </a:t>
              </a:r>
              <a:br>
                <a:rPr lang="en-US" sz="1125" dirty="0">
                  <a:solidFill>
                    <a:srgbClr val="FFFFFF"/>
                  </a:solidFill>
                  <a:latin typeface="+mj-lt"/>
                </a:rPr>
              </a:br>
              <a:r>
                <a:rPr lang="en-US" sz="1125" dirty="0">
                  <a:solidFill>
                    <a:srgbClr val="FFFFFF"/>
                  </a:solidFill>
                  <a:latin typeface="+mj-lt"/>
                </a:rPr>
                <a:t>Fans / Power Supplies</a:t>
              </a:r>
            </a:p>
          </p:txBody>
        </p:sp>
      </p:grpSp>
      <p:sp>
        <p:nvSpPr>
          <p:cNvPr id="68" name="Mini Rack Text Box"/>
          <p:cNvSpPr/>
          <p:nvPr/>
        </p:nvSpPr>
        <p:spPr>
          <a:xfrm>
            <a:off x="5949934" y="4312872"/>
            <a:ext cx="3019521" cy="626765"/>
          </a:xfrm>
          <a:prstGeom prst="rect">
            <a:avLst/>
          </a:prstGeom>
        </p:spPr>
        <p:txBody>
          <a:bodyPr wrap="square" lIns="68568" tIns="34285" rIns="68568" bIns="34285">
            <a:spAutoFit/>
          </a:bodyPr>
          <a:lstStyle/>
          <a:p>
            <a:pPr algn="ctr" defTabSz="684708">
              <a:lnSpc>
                <a:spcPct val="95000"/>
              </a:lnSpc>
              <a:spcBef>
                <a:spcPts val="450"/>
              </a:spcBef>
            </a:pPr>
            <a:r>
              <a:rPr lang="en-US" sz="1125" dirty="0">
                <a:solidFill>
                  <a:schemeClr val="bg1"/>
                </a:solidFill>
              </a:rPr>
              <a:t>Enterprise Capability at Edge Scale</a:t>
            </a:r>
          </a:p>
          <a:p>
            <a:pPr algn="ctr" defTabSz="684708">
              <a:lnSpc>
                <a:spcPct val="95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sz="1125" dirty="0">
                <a:solidFill>
                  <a:schemeClr val="bg1"/>
                </a:solidFill>
              </a:rPr>
              <a:t>Connect up to 7 </a:t>
            </a:r>
            <a:r>
              <a:rPr lang="en-US" sz="1125">
                <a:solidFill>
                  <a:schemeClr val="bg1"/>
                </a:solidFill>
              </a:rPr>
              <a:t>C-Series </a:t>
            </a:r>
            <a:br>
              <a:rPr lang="en-US" sz="1125">
                <a:solidFill>
                  <a:schemeClr val="bg1"/>
                </a:solidFill>
              </a:rPr>
            </a:br>
            <a:r>
              <a:rPr lang="en-US" sz="1125">
                <a:solidFill>
                  <a:schemeClr val="bg1"/>
                </a:solidFill>
              </a:rPr>
              <a:t>Rack Servers for </a:t>
            </a:r>
            <a:r>
              <a:rPr lang="en-US" sz="1125" dirty="0">
                <a:solidFill>
                  <a:schemeClr val="bg1"/>
                </a:solidFill>
              </a:rPr>
              <a:t>Expanded Capacity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379832" y="1741352"/>
            <a:ext cx="1112276" cy="558701"/>
            <a:chOff x="-2233354" y="1293917"/>
            <a:chExt cx="1794005" cy="744740"/>
          </a:xfrm>
        </p:grpSpPr>
        <p:sp>
          <p:nvSpPr>
            <p:cNvPr id="38" name="TextBox 37"/>
            <p:cNvSpPr txBox="1"/>
            <p:nvPr/>
          </p:nvSpPr>
          <p:spPr>
            <a:xfrm>
              <a:off x="-2233354" y="1293917"/>
              <a:ext cx="1794005" cy="56616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>
              <a:defPPr>
                <a:defRPr lang="en-US"/>
              </a:defPPr>
              <a:lvl1pPr lvl="0" defTabSz="800100">
                <a:lnSpc>
                  <a:spcPct val="90000"/>
                </a:lnSpc>
                <a:spcBef>
                  <a:spcPct val="0"/>
                </a:spcBef>
                <a:spcAft>
                  <a:spcPts val="1200"/>
                </a:spcAft>
                <a:defRPr sz="1100">
                  <a:solidFill>
                    <a:srgbClr val="FFFFFF"/>
                  </a:solidFill>
                  <a:latin typeface="+mj-lt"/>
                </a:defRPr>
              </a:lvl1pPr>
            </a:lstStyle>
            <a:p>
              <a:pPr algn="ctr"/>
              <a:r>
                <a:rPr lang="en-US" sz="1200" dirty="0">
                  <a:latin typeface="CiscoSansTT ExtraLight"/>
                </a:rPr>
                <a:t>6324 Fabric Interconnects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-2118824" y="1805893"/>
              <a:ext cx="154791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-1344868" y="1810738"/>
              <a:ext cx="0" cy="227919"/>
            </a:xfrm>
            <a:prstGeom prst="line">
              <a:avLst/>
            </a:prstGeom>
            <a:ln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8" y="4896500"/>
            <a:ext cx="9154113" cy="955487"/>
            <a:chOff x="0" y="5385157"/>
            <a:chExt cx="12202306" cy="1273650"/>
          </a:xfrm>
        </p:grpSpPr>
        <p:sp>
          <p:nvSpPr>
            <p:cNvPr id="4" name="Rectangle 3"/>
            <p:cNvSpPr/>
            <p:nvPr/>
          </p:nvSpPr>
          <p:spPr>
            <a:xfrm rot="10800000" flipV="1">
              <a:off x="10" y="5547345"/>
              <a:ext cx="12188825" cy="1063684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600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7" tIns="34289" rIns="68577" bIns="34289" rtlCol="0" anchor="ctr"/>
            <a:lstStyle/>
            <a:p>
              <a:pPr algn="ctr"/>
              <a:endParaRPr lang="en-US" sz="600" dirty="0">
                <a:solidFill>
                  <a:srgbClr val="FFFFFF"/>
                </a:solidFill>
              </a:endParaRPr>
            </a:p>
          </p:txBody>
        </p:sp>
        <p:sp useBgFill="1">
          <p:nvSpPr>
            <p:cNvPr id="34" name="Rectangle 33"/>
            <p:cNvSpPr/>
            <p:nvPr/>
          </p:nvSpPr>
          <p:spPr>
            <a:xfrm>
              <a:off x="0" y="6263117"/>
              <a:ext cx="12186529" cy="395690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6" name="Rectangle 35"/>
            <p:cNvSpPr/>
            <p:nvPr/>
          </p:nvSpPr>
          <p:spPr>
            <a:xfrm flipV="1">
              <a:off x="0" y="5385157"/>
              <a:ext cx="3002152" cy="1265333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/>
            </a:p>
          </p:txBody>
        </p:sp>
        <p:sp>
          <p:nvSpPr>
            <p:cNvPr id="41" name="Rectangle 40"/>
            <p:cNvSpPr/>
            <p:nvPr/>
          </p:nvSpPr>
          <p:spPr>
            <a:xfrm flipV="1">
              <a:off x="3061459" y="5385157"/>
              <a:ext cx="3002152" cy="1265333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/>
            </a:p>
          </p:txBody>
        </p:sp>
        <p:sp>
          <p:nvSpPr>
            <p:cNvPr id="42" name="Rectangle 41"/>
            <p:cNvSpPr/>
            <p:nvPr/>
          </p:nvSpPr>
          <p:spPr>
            <a:xfrm flipV="1">
              <a:off x="6122918" y="5385157"/>
              <a:ext cx="3002152" cy="1265333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/>
            </a:p>
          </p:txBody>
        </p:sp>
        <p:sp>
          <p:nvSpPr>
            <p:cNvPr id="43" name="Rectangle 42"/>
            <p:cNvSpPr/>
            <p:nvPr/>
          </p:nvSpPr>
          <p:spPr>
            <a:xfrm flipV="1">
              <a:off x="9200154" y="5393045"/>
              <a:ext cx="3002152" cy="1265333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25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2777" y="5413234"/>
              <a:ext cx="770599" cy="1005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endParaRPr lang="en-US" sz="9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47211" y="5453575"/>
              <a:ext cx="1651850" cy="1005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>
                <a:lnSpc>
                  <a:spcPct val="85000"/>
                </a:lnSpc>
              </a:pPr>
              <a:r>
                <a:rPr lang="en-US" sz="900" dirty="0">
                  <a:solidFill>
                    <a:schemeClr val="bg1"/>
                  </a:solidFill>
                </a:rPr>
                <a:t>UP TO</a:t>
              </a:r>
            </a:p>
            <a:p>
              <a:pPr>
                <a:lnSpc>
                  <a:spcPct val="85000"/>
                </a:lnSpc>
              </a:pPr>
              <a:r>
                <a:rPr lang="en-US" sz="3601" dirty="0">
                  <a:solidFill>
                    <a:schemeClr val="bg1"/>
                  </a:solidFill>
                </a:rPr>
                <a:t>29%</a:t>
              </a:r>
              <a:endParaRPr lang="en-US" sz="825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07777" y="5550954"/>
              <a:ext cx="914400" cy="914400"/>
            </a:xfrm>
            <a:prstGeom prst="rect">
              <a:avLst/>
            </a:prstGeom>
            <a:noFill/>
          </p:spPr>
          <p:txBody>
            <a:bodyPr wrap="none" lIns="68595" tIns="34298" rIns="68595" bIns="34298" rtlCol="0" anchor="ctr">
              <a:noAutofit/>
            </a:bodyPr>
            <a:lstStyle/>
            <a:p>
              <a:r>
                <a:rPr lang="en-US" sz="1425">
                  <a:solidFill>
                    <a:srgbClr val="FFFFFF"/>
                  </a:solidFill>
                </a:rPr>
                <a:t>CapEx </a:t>
              </a:r>
              <a:br>
                <a:rPr lang="en-US" sz="1425">
                  <a:solidFill>
                    <a:srgbClr val="FFFFFF"/>
                  </a:solidFill>
                </a:rPr>
              </a:br>
              <a:r>
                <a:rPr lang="en-US" sz="1425">
                  <a:solidFill>
                    <a:srgbClr val="FFFFFF"/>
                  </a:solidFill>
                </a:rPr>
                <a:t>Savings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460366" y="5453575"/>
              <a:ext cx="1651850" cy="1005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>
                <a:lnSpc>
                  <a:spcPct val="85000"/>
                </a:lnSpc>
              </a:pPr>
              <a:r>
                <a:rPr lang="en-US" sz="900" dirty="0">
                  <a:solidFill>
                    <a:schemeClr val="bg1"/>
                  </a:solidFill>
                </a:rPr>
                <a:t>UP TO</a:t>
              </a:r>
            </a:p>
            <a:p>
              <a:pPr>
                <a:lnSpc>
                  <a:spcPct val="85000"/>
                </a:lnSpc>
              </a:pPr>
              <a:r>
                <a:rPr lang="en-US" sz="3601" dirty="0">
                  <a:solidFill>
                    <a:schemeClr val="bg1"/>
                  </a:solidFill>
                </a:rPr>
                <a:t>36%</a:t>
              </a:r>
              <a:endParaRPr lang="en-US" sz="825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820932" y="5658530"/>
              <a:ext cx="914400" cy="914400"/>
            </a:xfrm>
            <a:prstGeom prst="rect">
              <a:avLst/>
            </a:prstGeom>
            <a:noFill/>
          </p:spPr>
          <p:txBody>
            <a:bodyPr wrap="none" lIns="68595" tIns="34298" rIns="68595" bIns="34298" rtlCol="0" anchor="ctr">
              <a:noAutofit/>
            </a:bodyPr>
            <a:lstStyle/>
            <a:p>
              <a:r>
                <a:rPr lang="en-US" sz="1500">
                  <a:solidFill>
                    <a:srgbClr val="FFFFFF"/>
                  </a:solidFill>
                </a:rPr>
                <a:t>TCO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506951" y="5453575"/>
              <a:ext cx="1651850" cy="1005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>
                <a:lnSpc>
                  <a:spcPct val="85000"/>
                </a:lnSpc>
              </a:pPr>
              <a:r>
                <a:rPr lang="en-US" sz="900" dirty="0">
                  <a:solidFill>
                    <a:schemeClr val="bg1"/>
                  </a:solidFill>
                </a:rPr>
                <a:t>UP TO</a:t>
              </a:r>
            </a:p>
            <a:p>
              <a:pPr>
                <a:lnSpc>
                  <a:spcPct val="85000"/>
                </a:lnSpc>
              </a:pPr>
              <a:r>
                <a:rPr lang="en-US" sz="3601" dirty="0">
                  <a:solidFill>
                    <a:schemeClr val="bg1"/>
                  </a:solidFill>
                </a:rPr>
                <a:t>34%</a:t>
              </a:r>
              <a:endParaRPr lang="en-US" sz="825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867517" y="5550954"/>
              <a:ext cx="914400" cy="914400"/>
            </a:xfrm>
            <a:prstGeom prst="rect">
              <a:avLst/>
            </a:prstGeom>
            <a:noFill/>
          </p:spPr>
          <p:txBody>
            <a:bodyPr wrap="none" lIns="68595" tIns="34298" rIns="68595" bIns="34298" rtlCol="0" anchor="ctr">
              <a:noAutofit/>
            </a:bodyPr>
            <a:lstStyle/>
            <a:p>
              <a:r>
                <a:rPr lang="en-US" sz="1425" dirty="0">
                  <a:solidFill>
                    <a:srgbClr val="FFFFFF"/>
                  </a:solidFill>
                </a:rPr>
                <a:t>Lower</a:t>
              </a:r>
              <a:br>
                <a:rPr lang="en-US" sz="1425" dirty="0">
                  <a:solidFill>
                    <a:srgbClr val="FFFFFF"/>
                  </a:solidFill>
                </a:rPr>
              </a:br>
              <a:r>
                <a:rPr lang="en-US" sz="1425" dirty="0">
                  <a:solidFill>
                    <a:srgbClr val="FFFFFF"/>
                  </a:solidFill>
                </a:rPr>
                <a:t>Power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52646" y="5453575"/>
              <a:ext cx="1651850" cy="100556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>
                <a:lnSpc>
                  <a:spcPct val="85000"/>
                </a:lnSpc>
              </a:pPr>
              <a:r>
                <a:rPr lang="en-US" sz="900" dirty="0">
                  <a:solidFill>
                    <a:schemeClr val="bg1"/>
                  </a:solidFill>
                </a:rPr>
                <a:t>UP TO</a:t>
              </a:r>
            </a:p>
            <a:p>
              <a:pPr>
                <a:lnSpc>
                  <a:spcPct val="85000"/>
                </a:lnSpc>
              </a:pPr>
              <a:r>
                <a:rPr lang="en-US" sz="3601" dirty="0">
                  <a:solidFill>
                    <a:schemeClr val="bg1"/>
                  </a:solidFill>
                </a:rPr>
                <a:t>80%</a:t>
              </a:r>
              <a:endParaRPr lang="en-US" sz="825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813212" y="5550954"/>
              <a:ext cx="914400" cy="914400"/>
            </a:xfrm>
            <a:prstGeom prst="rect">
              <a:avLst/>
            </a:prstGeom>
            <a:noFill/>
          </p:spPr>
          <p:txBody>
            <a:bodyPr wrap="none" lIns="68595" tIns="34298" rIns="68595" bIns="34298" rtlCol="0" anchor="ctr">
              <a:noAutofit/>
            </a:bodyPr>
            <a:lstStyle/>
            <a:p>
              <a:r>
                <a:rPr lang="en-US" sz="1425" dirty="0">
                  <a:solidFill>
                    <a:srgbClr val="FFFFFF"/>
                  </a:solidFill>
                </a:rPr>
                <a:t>Fewer </a:t>
              </a:r>
            </a:p>
            <a:p>
              <a:r>
                <a:rPr lang="en-US" sz="1425" dirty="0">
                  <a:solidFill>
                    <a:srgbClr val="FFFFFF"/>
                  </a:solidFill>
                </a:rPr>
                <a:t>Cables</a:t>
              </a:r>
            </a:p>
          </p:txBody>
        </p:sp>
        <p:pic>
          <p:nvPicPr>
            <p:cNvPr id="7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" y="6439732"/>
              <a:ext cx="12161838" cy="21907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9936" y="1744908"/>
            <a:ext cx="1615893" cy="98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4.22506E-6 4.44444E-6 L 0.00977 -0.02176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-108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  <p:bldP spid="49" grpId="0" animBg="1"/>
      <p:bldP spid="55" grpId="0" animBg="1"/>
      <p:bldP spid="56" grpId="0" animBg="1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70046" y="3276352"/>
            <a:ext cx="1511492" cy="113107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1x QSFP+</a:t>
            </a:r>
          </a:p>
          <a:p>
            <a:r>
              <a:rPr lang="en-US" sz="1350" dirty="0"/>
              <a:t>Supported roles: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Server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Appliance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 err="1"/>
              <a:t>FCoE</a:t>
            </a:r>
            <a:r>
              <a:rPr lang="en-US" sz="1350" dirty="0"/>
              <a:t> </a:t>
            </a:r>
            <a:r>
              <a:rPr lang="en-US" sz="1350" dirty="0" smtClean="0"/>
              <a:t>Storage</a:t>
            </a:r>
            <a:endParaRPr lang="en-US" sz="135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UCS 6324 Fabric Interconnect – Double Click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UCS 6324 </a:t>
            </a:r>
            <a:r>
              <a:rPr lang="en-US" sz="2000" dirty="0"/>
              <a:t>Fabric Interconnect </a:t>
            </a:r>
            <a:r>
              <a:rPr lang="en-US" sz="2000" dirty="0" smtClean="0"/>
              <a:t>install </a:t>
            </a:r>
            <a:r>
              <a:rPr lang="en-US" sz="2000" dirty="0"/>
              <a:t>in the IOM bay of the 5108 Chassis</a:t>
            </a:r>
          </a:p>
          <a:p>
            <a:r>
              <a:rPr lang="en-US" sz="2000" dirty="0"/>
              <a:t>Provide FI and IOM functionalities</a:t>
            </a:r>
          </a:p>
          <a:p>
            <a:r>
              <a:rPr lang="en-US" sz="2000" dirty="0"/>
              <a:t>16 x 10G-KR links to servers</a:t>
            </a:r>
          </a:p>
          <a:p>
            <a:r>
              <a:rPr lang="en-US" sz="2000" dirty="0"/>
              <a:t>1 x 10G crosslink</a:t>
            </a:r>
          </a:p>
          <a:p>
            <a:r>
              <a:rPr lang="en-US" sz="2000" dirty="0"/>
              <a:t>4 x 10G SFP+ Unified Ports for Uplink</a:t>
            </a:r>
          </a:p>
          <a:p>
            <a:r>
              <a:rPr lang="en-US" sz="2000" dirty="0"/>
              <a:t>1 x QSFP for scalability </a:t>
            </a:r>
            <a:r>
              <a:rPr lang="en-US" sz="2000" dirty="0" smtClean="0"/>
              <a:t>link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30532" y="2955431"/>
            <a:ext cx="3091936" cy="552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5282953" y="3166110"/>
            <a:ext cx="672353" cy="694375"/>
            <a:chOff x="4635142" y="3166110"/>
            <a:chExt cx="1320165" cy="694375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4635142" y="3166110"/>
              <a:ext cx="1320165" cy="35075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635142" y="3360420"/>
              <a:ext cx="1320165" cy="156449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635142" y="3516870"/>
              <a:ext cx="1320165" cy="103585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4635142" y="3516870"/>
              <a:ext cx="1320165" cy="343615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4527237" y="3341489"/>
            <a:ext cx="853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4x</a:t>
            </a:r>
            <a:r>
              <a:rPr lang="en-US" sz="1350" dirty="0"/>
              <a:t> SFP+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620475" y="4188649"/>
            <a:ext cx="649571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68837" y="2244209"/>
            <a:ext cx="5405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USB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611779" y="2382710"/>
            <a:ext cx="850392" cy="115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620475" y="4577657"/>
            <a:ext cx="850392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68837" y="4439157"/>
            <a:ext cx="11849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Console Port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68837" y="1742646"/>
            <a:ext cx="13195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Ethernet </a:t>
            </a:r>
            <a:r>
              <a:rPr lang="en-US" sz="1350" dirty="0" err="1"/>
              <a:t>Mgmt</a:t>
            </a:r>
            <a:endParaRPr lang="en-US" sz="135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605576" y="1903757"/>
            <a:ext cx="849629" cy="1154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09" y="4716158"/>
            <a:ext cx="1728788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5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7"/>
</p:tagLst>
</file>

<file path=ppt/theme/theme1.xml><?xml version="1.0" encoding="utf-8"?>
<a:theme xmlns:a="http://schemas.openxmlformats.org/drawingml/2006/main" name="FlexPod Default Master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 2" pitchFamily="18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buClr>
            <a:schemeClr val="accent3"/>
          </a:buClr>
          <a:defRPr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85B4"/>
        </a:dk2>
        <a:lt2>
          <a:srgbClr val="565656"/>
        </a:lt2>
        <a:accent1>
          <a:srgbClr val="A5A5A5"/>
        </a:accent1>
        <a:accent2>
          <a:srgbClr val="58A618"/>
        </a:accent2>
        <a:accent3>
          <a:srgbClr val="FFFFFF"/>
        </a:accent3>
        <a:accent4>
          <a:srgbClr val="000000"/>
        </a:accent4>
        <a:accent5>
          <a:srgbClr val="CFCFCF"/>
        </a:accent5>
        <a:accent6>
          <a:srgbClr val="4F9615"/>
        </a:accent6>
        <a:hlink>
          <a:srgbClr val="005BAE"/>
        </a:hlink>
        <a:folHlink>
          <a:srgbClr val="F95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lexPod Default Master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2"/>
          </a:buClr>
          <a:buSzTx/>
          <a:buFont typeface="Wingdings 2" pitchFamily="18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buClr>
            <a:schemeClr val="accent3"/>
          </a:buClr>
          <a:defRPr dirty="0" err="1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85B4"/>
        </a:dk2>
        <a:lt2>
          <a:srgbClr val="565656"/>
        </a:lt2>
        <a:accent1>
          <a:srgbClr val="A5A5A5"/>
        </a:accent1>
        <a:accent2>
          <a:srgbClr val="58A618"/>
        </a:accent2>
        <a:accent3>
          <a:srgbClr val="FFFFFF"/>
        </a:accent3>
        <a:accent4>
          <a:srgbClr val="000000"/>
        </a:accent4>
        <a:accent5>
          <a:srgbClr val="CFCFCF"/>
        </a:accent5>
        <a:accent6>
          <a:srgbClr val="4F9615"/>
        </a:accent6>
        <a:hlink>
          <a:srgbClr val="005BAE"/>
        </a:hlink>
        <a:folHlink>
          <a:srgbClr val="F95F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5481</TotalTime>
  <Words>1022</Words>
  <Application>Microsoft Macintosh PowerPoint</Application>
  <PresentationFormat>On-screen Show (4:3)</PresentationFormat>
  <Paragraphs>317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Apple LiGothic Medium</vt:lpstr>
      <vt:lpstr>Arial</vt:lpstr>
      <vt:lpstr>Arial Bold</vt:lpstr>
      <vt:lpstr>Calibri</vt:lpstr>
      <vt:lpstr>CiscoSans ExtraLight</vt:lpstr>
      <vt:lpstr>CiscoSans Thin</vt:lpstr>
      <vt:lpstr>CiscoSansTT ExtraLight</vt:lpstr>
      <vt:lpstr>CiscoSansTT Light</vt:lpstr>
      <vt:lpstr>Helvetica Neue</vt:lpstr>
      <vt:lpstr>Helvetica Neue Light</vt:lpstr>
      <vt:lpstr>ＭＳ Ｐゴシック</vt:lpstr>
      <vt:lpstr>Times New Roman</vt:lpstr>
      <vt:lpstr>Wingdings</vt:lpstr>
      <vt:lpstr>Wingdings 2</vt:lpstr>
      <vt:lpstr>ヒラギノ角ゴ ProN W3</vt:lpstr>
      <vt:lpstr>FlexPod Default Master</vt:lpstr>
      <vt:lpstr>1_FlexPod Default Master</vt:lpstr>
      <vt:lpstr>FlexPod Update </vt:lpstr>
      <vt:lpstr>FlexPod Platforms</vt:lpstr>
      <vt:lpstr>FlexPod Innovations </vt:lpstr>
      <vt:lpstr>Expanded FlexPod Solution Family</vt:lpstr>
      <vt:lpstr>Cisco Unified Computing System Mini</vt:lpstr>
      <vt:lpstr>Next Wave of Unified Computing Powering Applications at Every Scale</vt:lpstr>
      <vt:lpstr>UCS Mini</vt:lpstr>
      <vt:lpstr>UCS Mini</vt:lpstr>
      <vt:lpstr>UCS 6324 Fabric Interconnect – Double Click</vt:lpstr>
      <vt:lpstr>Storage Architectural Support</vt:lpstr>
      <vt:lpstr>UCS Management Overview</vt:lpstr>
      <vt:lpstr>UCS Mini Centralized Management</vt:lpstr>
      <vt:lpstr>FlexPod Data Center with UCS Mini</vt:lpstr>
      <vt:lpstr>NetApp FAS2552 Double Click</vt:lpstr>
      <vt:lpstr>FlexPod Data Center with UCS Mini UCS Direct Attached FAS with Fiber Channel</vt:lpstr>
      <vt:lpstr>FlexPod Data Center with UCS Mini UCS Direct Attached FAS with Fiber Channel – Scale Points</vt:lpstr>
      <vt:lpstr>FlexPod Data Center with UCS Mini Ethernet Only Solution</vt:lpstr>
      <vt:lpstr>FlexPod Data Center with UCS Mini UCS Ethernet Only – Scale Points</vt:lpstr>
      <vt:lpstr>FlexPod Express with UCS Mini  UCS Direct Attached FAS with Fiber Channel</vt:lpstr>
      <vt:lpstr>FlexPod Support Model</vt:lpstr>
      <vt:lpstr>FlexPod Support Model</vt:lpstr>
      <vt:lpstr>Cisco Solution Support Services (SSPT)  New Engagement Model</vt:lpstr>
      <vt:lpstr>PowerPoint Presentation</vt:lpstr>
    </vt:vector>
  </TitlesOfParts>
  <Company>NetApp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UCS Mini FlexPod Update  Oct 14th, 2014</dc:title>
  <dc:creator>Jimmy  Shah</dc:creator>
  <cp:lastModifiedBy>Bertalan Dergez</cp:lastModifiedBy>
  <cp:revision>106</cp:revision>
  <dcterms:created xsi:type="dcterms:W3CDTF">2014-10-14T06:50:35Z</dcterms:created>
  <dcterms:modified xsi:type="dcterms:W3CDTF">2015-11-18T15:25:20Z</dcterms:modified>
</cp:coreProperties>
</file>